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61" r:id="rId3"/>
    <p:sldId id="264" r:id="rId4"/>
    <p:sldId id="293" r:id="rId5"/>
    <p:sldId id="292" r:id="rId6"/>
    <p:sldId id="284" r:id="rId7"/>
    <p:sldId id="301" r:id="rId8"/>
    <p:sldId id="302" r:id="rId9"/>
    <p:sldId id="288" r:id="rId10"/>
    <p:sldId id="303" r:id="rId11"/>
  </p:sldIdLst>
  <p:sldSz cx="9144000" cy="5143500" type="screen16x9"/>
  <p:notesSz cx="6858000" cy="9144000"/>
  <p:embeddedFontLst>
    <p:embeddedFont>
      <p:font typeface="Arvo" panose="020B0604020202020204" charset="0"/>
      <p:regular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  <p:embeddedFont>
      <p:font typeface="Roboto Condensed Light" panose="02000000000000000000" pitchFamily="2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  <a:srgbClr val="000000"/>
    <a:srgbClr val="FF9800"/>
    <a:srgbClr val="263248"/>
    <a:srgbClr val="C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E0CEC-D136-4A54-AECC-E7D5E35882E1}" v="61" dt="2022-03-31T13:02:07.962"/>
  </p1510:revLst>
</p1510:revInfo>
</file>

<file path=ppt/tableStyles.xml><?xml version="1.0" encoding="utf-8"?>
<a:tblStyleLst xmlns:a="http://schemas.openxmlformats.org/drawingml/2006/main" def="{67984E30-5F93-412E-929A-28C6F42E8C6B}">
  <a:tblStyle styleId="{67984E30-5F93-412E-929A-28C6F42E8C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1495" autoAdjust="0"/>
  </p:normalViewPr>
  <p:slideViewPr>
    <p:cSldViewPr>
      <p:cViewPr varScale="1">
        <p:scale>
          <a:sx n="119" d="100"/>
          <a:sy n="119" d="100"/>
        </p:scale>
        <p:origin x="872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PLATAROTI" userId="479ccf94-d1ba-467e-8deb-e2cc5320f493" providerId="ADAL" clId="{AC0E0CEC-D136-4A54-AECC-E7D5E35882E1}"/>
    <pc:docChg chg="undo custSel delSld modSld replTag delTag">
      <pc:chgData name="Olivier PLATAROTI" userId="479ccf94-d1ba-467e-8deb-e2cc5320f493" providerId="ADAL" clId="{AC0E0CEC-D136-4A54-AECC-E7D5E35882E1}" dt="2022-03-31T13:02:16.251" v="389"/>
      <pc:docMkLst>
        <pc:docMk/>
      </pc:docMkLst>
      <pc:sldChg chg="replTag delTag">
        <pc:chgData name="Olivier PLATAROTI" userId="479ccf94-d1ba-467e-8deb-e2cc5320f493" providerId="ADAL" clId="{AC0E0CEC-D136-4A54-AECC-E7D5E35882E1}" dt="2022-03-31T13:01:01.533" v="345"/>
        <pc:sldMkLst>
          <pc:docMk/>
          <pc:sldMk cId="0" sldId="256"/>
        </pc:sldMkLst>
      </pc:sldChg>
      <pc:sldChg chg="modAnim replTag delTag">
        <pc:chgData name="Olivier PLATAROTI" userId="479ccf94-d1ba-467e-8deb-e2cc5320f493" providerId="ADAL" clId="{AC0E0CEC-D136-4A54-AECC-E7D5E35882E1}" dt="2022-03-31T13:01:01.534" v="347"/>
        <pc:sldMkLst>
          <pc:docMk/>
          <pc:sldMk cId="0" sldId="261"/>
        </pc:sldMkLst>
      </pc:sldChg>
      <pc:sldChg chg="modAnim replTag delTag">
        <pc:chgData name="Olivier PLATAROTI" userId="479ccf94-d1ba-467e-8deb-e2cc5320f493" providerId="ADAL" clId="{AC0E0CEC-D136-4A54-AECC-E7D5E35882E1}" dt="2022-03-31T13:01:40.178" v="377"/>
        <pc:sldMkLst>
          <pc:docMk/>
          <pc:sldMk cId="0" sldId="264"/>
        </pc:sldMkLst>
      </pc:sldChg>
      <pc:sldChg chg="replTag delTag">
        <pc:chgData name="Olivier PLATAROTI" userId="479ccf94-d1ba-467e-8deb-e2cc5320f493" providerId="ADAL" clId="{AC0E0CEC-D136-4A54-AECC-E7D5E35882E1}" dt="2022-03-31T13:01:01.535" v="353"/>
        <pc:sldMkLst>
          <pc:docMk/>
          <pc:sldMk cId="4034076428" sldId="284"/>
        </pc:sldMkLst>
      </pc:sldChg>
      <pc:sldChg chg="replTag delTag">
        <pc:chgData name="Olivier PLATAROTI" userId="479ccf94-d1ba-467e-8deb-e2cc5320f493" providerId="ADAL" clId="{AC0E0CEC-D136-4A54-AECC-E7D5E35882E1}" dt="2022-03-31T13:02:16.251" v="389"/>
        <pc:sldMkLst>
          <pc:docMk/>
          <pc:sldMk cId="3016501033" sldId="288"/>
        </pc:sldMkLst>
      </pc:sldChg>
      <pc:sldChg chg="modAnim replTag delTag">
        <pc:chgData name="Olivier PLATAROTI" userId="479ccf94-d1ba-467e-8deb-e2cc5320f493" providerId="ADAL" clId="{AC0E0CEC-D136-4A54-AECC-E7D5E35882E1}" dt="2022-03-31T13:02:12.802" v="385"/>
        <pc:sldMkLst>
          <pc:docMk/>
          <pc:sldMk cId="2552436441" sldId="292"/>
        </pc:sldMkLst>
      </pc:sldChg>
      <pc:sldChg chg="replTag delTag">
        <pc:chgData name="Olivier PLATAROTI" userId="479ccf94-d1ba-467e-8deb-e2cc5320f493" providerId="ADAL" clId="{AC0E0CEC-D136-4A54-AECC-E7D5E35882E1}" dt="2022-03-31T13:01:01.534" v="349"/>
        <pc:sldMkLst>
          <pc:docMk/>
          <pc:sldMk cId="333631651" sldId="293"/>
        </pc:sldMkLst>
      </pc:sldChg>
      <pc:sldChg chg="replTag delTag">
        <pc:chgData name="Olivier PLATAROTI" userId="479ccf94-d1ba-467e-8deb-e2cc5320f493" providerId="ADAL" clId="{AC0E0CEC-D136-4A54-AECC-E7D5E35882E1}" dt="2022-03-31T13:01:01.536" v="355"/>
        <pc:sldMkLst>
          <pc:docMk/>
          <pc:sldMk cId="668492577" sldId="301"/>
        </pc:sldMkLst>
      </pc:sldChg>
      <pc:sldChg chg="replTag delTag">
        <pc:chgData name="Olivier PLATAROTI" userId="479ccf94-d1ba-467e-8deb-e2cc5320f493" providerId="ADAL" clId="{AC0E0CEC-D136-4A54-AECC-E7D5E35882E1}" dt="2022-03-31T13:01:01.536" v="357"/>
        <pc:sldMkLst>
          <pc:docMk/>
          <pc:sldMk cId="3897360016" sldId="302"/>
        </pc:sldMkLst>
      </pc:sldChg>
      <pc:sldChg chg="addSp delSp modSp mod modAnim replTag delTag">
        <pc:chgData name="Olivier PLATAROTI" userId="479ccf94-d1ba-467e-8deb-e2cc5320f493" providerId="ADAL" clId="{AC0E0CEC-D136-4A54-AECC-E7D5E35882E1}" dt="2022-03-31T13:01:01.537" v="361"/>
        <pc:sldMkLst>
          <pc:docMk/>
          <pc:sldMk cId="2323810396" sldId="303"/>
        </pc:sldMkLst>
        <pc:spChg chg="mod">
          <ac:chgData name="Olivier PLATAROTI" userId="479ccf94-d1ba-467e-8deb-e2cc5320f493" providerId="ADAL" clId="{AC0E0CEC-D136-4A54-AECC-E7D5E35882E1}" dt="2022-03-31T12:55:13.206" v="243" actId="1038"/>
          <ac:spMkLst>
            <pc:docMk/>
            <pc:sldMk cId="2323810396" sldId="303"/>
            <ac:spMk id="28" creationId="{49CA82A1-D291-44A8-9CE8-015744BF9BAE}"/>
          </ac:spMkLst>
        </pc:spChg>
        <pc:spChg chg="mod">
          <ac:chgData name="Olivier PLATAROTI" userId="479ccf94-d1ba-467e-8deb-e2cc5320f493" providerId="ADAL" clId="{AC0E0CEC-D136-4A54-AECC-E7D5E35882E1}" dt="2022-03-31T12:55:52.264" v="249" actId="113"/>
          <ac:spMkLst>
            <pc:docMk/>
            <pc:sldMk cId="2323810396" sldId="303"/>
            <ac:spMk id="33" creationId="{9BFFBBFF-23D7-4E7B-A564-25FF083C3301}"/>
          </ac:spMkLst>
        </pc:spChg>
        <pc:spChg chg="del">
          <ac:chgData name="Olivier PLATAROTI" userId="479ccf94-d1ba-467e-8deb-e2cc5320f493" providerId="ADAL" clId="{AC0E0CEC-D136-4A54-AECC-E7D5E35882E1}" dt="2022-03-31T12:53:38.232" v="223" actId="478"/>
          <ac:spMkLst>
            <pc:docMk/>
            <pc:sldMk cId="2323810396" sldId="303"/>
            <ac:spMk id="53" creationId="{C1BF8688-60C6-4D8C-B9EF-8A3566370295}"/>
          </ac:spMkLst>
        </pc:spChg>
        <pc:grpChg chg="mod">
          <ac:chgData name="Olivier PLATAROTI" userId="479ccf94-d1ba-467e-8deb-e2cc5320f493" providerId="ADAL" clId="{AC0E0CEC-D136-4A54-AECC-E7D5E35882E1}" dt="2022-03-31T12:55:13.206" v="243" actId="1038"/>
          <ac:grpSpMkLst>
            <pc:docMk/>
            <pc:sldMk cId="2323810396" sldId="303"/>
            <ac:grpSpMk id="29" creationId="{1FF30A13-8CEC-46BF-9B8A-58F854F2A7DB}"/>
          </ac:grpSpMkLst>
        </pc:grpChg>
        <pc:picChg chg="mod modCrop">
          <ac:chgData name="Olivier PLATAROTI" userId="479ccf94-d1ba-467e-8deb-e2cc5320f493" providerId="ADAL" clId="{AC0E0CEC-D136-4A54-AECC-E7D5E35882E1}" dt="2022-03-31T12:55:13.206" v="243" actId="1038"/>
          <ac:picMkLst>
            <pc:docMk/>
            <pc:sldMk cId="2323810396" sldId="303"/>
            <ac:picMk id="6" creationId="{F6781E2E-A455-4B0E-B3FD-047196326B2A}"/>
          </ac:picMkLst>
        </pc:picChg>
        <pc:picChg chg="add del mod">
          <ac:chgData name="Olivier PLATAROTI" userId="479ccf94-d1ba-467e-8deb-e2cc5320f493" providerId="ADAL" clId="{AC0E0CEC-D136-4A54-AECC-E7D5E35882E1}" dt="2022-03-31T12:55:34.239" v="246" actId="14100"/>
          <ac:picMkLst>
            <pc:docMk/>
            <pc:sldMk cId="2323810396" sldId="303"/>
            <ac:picMk id="52" creationId="{62D6C00F-04A7-476A-8CC7-47EA21933430}"/>
          </ac:picMkLst>
        </pc:picChg>
      </pc:sldChg>
      <pc:sldChg chg="modSp del mod replTag delTag">
        <pc:chgData name="Olivier PLATAROTI" userId="479ccf94-d1ba-467e-8deb-e2cc5320f493" providerId="ADAL" clId="{AC0E0CEC-D136-4A54-AECC-E7D5E35882E1}" dt="2022-03-31T12:50:35.747" v="6" actId="47"/>
        <pc:sldMkLst>
          <pc:docMk/>
          <pc:sldMk cId="1927530800" sldId="304"/>
        </pc:sldMkLst>
        <pc:spChg chg="mod">
          <ac:chgData name="Olivier PLATAROTI" userId="479ccf94-d1ba-467e-8deb-e2cc5320f493" providerId="ADAL" clId="{AC0E0CEC-D136-4A54-AECC-E7D5E35882E1}" dt="2022-03-31T12:50:33.461" v="3" actId="6549"/>
          <ac:spMkLst>
            <pc:docMk/>
            <pc:sldMk cId="1927530800" sldId="304"/>
            <ac:spMk id="2" creationId="{82EF8FD0-9A3A-4497-A227-D3B799C6DE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A8677-CCA9-4417-A8BB-81543CFDA0AC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E823E8AA-1A0F-4B10-830D-17B730F5BC93}">
      <dgm:prSet phldrT="[Texte]" custT="1"/>
      <dgm:spPr/>
      <dgm:t>
        <a:bodyPr/>
        <a:lstStyle/>
        <a:p>
          <a:r>
            <a:rPr lang="fr-FR" sz="1200" b="1" dirty="0">
              <a:latin typeface="Roboto Condensed Light" panose="020B0604020202020204" charset="0"/>
              <a:ea typeface="Roboto Condensed Light" panose="020B0604020202020204" charset="0"/>
            </a:rPr>
            <a:t>SCENARISER LE CONTENU</a:t>
          </a:r>
        </a:p>
        <a:p>
          <a:r>
            <a:rPr lang="fr-FR" sz="1200" b="1" dirty="0">
              <a:latin typeface="Roboto Condensed Light" panose="020B0604020202020204" charset="0"/>
              <a:ea typeface="Roboto Condensed Light" panose="020B0604020202020204" charset="0"/>
            </a:rPr>
            <a:t>AVEC UNE PROGRESSION</a:t>
          </a:r>
        </a:p>
      </dgm:t>
    </dgm:pt>
    <dgm:pt modelId="{CC5F4C79-D929-4020-8B51-0C7217CC0B38}" type="sibTrans" cxnId="{CF628219-71FE-4512-A703-EFEC4D4F3CEC}">
      <dgm:prSet/>
      <dgm:spPr/>
      <dgm:t>
        <a:bodyPr/>
        <a:lstStyle/>
        <a:p>
          <a:endParaRPr lang="fr-FR"/>
        </a:p>
      </dgm:t>
    </dgm:pt>
    <dgm:pt modelId="{9965645A-EEF1-4960-ACB6-55CEA0C5739F}" type="parTrans" cxnId="{CF628219-71FE-4512-A703-EFEC4D4F3CEC}">
      <dgm:prSet/>
      <dgm:spPr/>
      <dgm:t>
        <a:bodyPr/>
        <a:lstStyle/>
        <a:p>
          <a:endParaRPr lang="fr-FR"/>
        </a:p>
      </dgm:t>
    </dgm:pt>
    <dgm:pt modelId="{0A3EEFDD-5BE0-4E41-BF10-B4A4631CCC9B}">
      <dgm:prSet phldrT="[Texte]" custT="1"/>
      <dgm:spPr/>
      <dgm:t>
        <a:bodyPr/>
        <a:lstStyle/>
        <a:p>
          <a:r>
            <a:rPr lang="fr-FR" sz="1200" b="1" dirty="0">
              <a:latin typeface="Roboto Condensed Light" panose="020B0604020202020204" charset="0"/>
              <a:ea typeface="Roboto Condensed Light" panose="020B0604020202020204" charset="0"/>
            </a:rPr>
            <a:t>FORMULER UN PITCH,</a:t>
          </a:r>
        </a:p>
        <a:p>
          <a:r>
            <a:rPr lang="fr-FR" sz="1200" b="1" dirty="0">
              <a:latin typeface="Roboto Condensed Light" panose="020B0604020202020204" charset="0"/>
              <a:ea typeface="Roboto Condensed Light" panose="020B0604020202020204" charset="0"/>
            </a:rPr>
            <a:t>UN SUJET ET UN OBJECTIF</a:t>
          </a:r>
        </a:p>
      </dgm:t>
    </dgm:pt>
    <dgm:pt modelId="{0A758BFC-2AB9-4163-9EC5-D8407A366A3B}" type="sibTrans" cxnId="{D35A9D0B-7703-48B8-B462-10148662B377}">
      <dgm:prSet/>
      <dgm:spPr/>
      <dgm:t>
        <a:bodyPr/>
        <a:lstStyle/>
        <a:p>
          <a:endParaRPr lang="fr-FR"/>
        </a:p>
      </dgm:t>
    </dgm:pt>
    <dgm:pt modelId="{48627863-9638-4D48-B26A-1504945B3D55}" type="parTrans" cxnId="{D35A9D0B-7703-48B8-B462-10148662B377}">
      <dgm:prSet/>
      <dgm:spPr/>
      <dgm:t>
        <a:bodyPr/>
        <a:lstStyle/>
        <a:p>
          <a:endParaRPr lang="fr-FR"/>
        </a:p>
      </dgm:t>
    </dgm:pt>
    <dgm:pt modelId="{3DBE8425-5DF9-460E-A8C5-D9E0C3A9838F}">
      <dgm:prSet phldrT="[Texte]" custT="1"/>
      <dgm:spPr/>
      <dgm:t>
        <a:bodyPr/>
        <a:lstStyle/>
        <a:p>
          <a:r>
            <a:rPr lang="fr-FR" sz="1200" b="1" dirty="0">
              <a:latin typeface="Roboto Condensed Light" panose="020B0604020202020204" charset="0"/>
              <a:ea typeface="Roboto Condensed Light" panose="020B0604020202020204" charset="0"/>
            </a:rPr>
            <a:t>REALISER</a:t>
          </a:r>
        </a:p>
        <a:p>
          <a:r>
            <a:rPr lang="fr-FR" sz="1200" b="1" dirty="0">
              <a:latin typeface="Roboto Condensed Light" panose="020B0604020202020204" charset="0"/>
              <a:ea typeface="Roboto Condensed Light" panose="020B0604020202020204" charset="0"/>
            </a:rPr>
            <a:t>LE TOURNAGE</a:t>
          </a:r>
          <a:r>
            <a:rPr lang="fr-FR" sz="1200" dirty="0">
              <a:latin typeface="Roboto Condensed Light" panose="020B0604020202020204" charset="0"/>
              <a:ea typeface="Roboto Condensed Light" panose="020B0604020202020204" charset="0"/>
            </a:rPr>
            <a:t> </a:t>
          </a:r>
        </a:p>
      </dgm:t>
    </dgm:pt>
    <dgm:pt modelId="{87602645-4B3C-4625-B49C-E67E0B9248C1}" type="parTrans" cxnId="{89492DBD-748A-48AF-A4A0-36EA222792D5}">
      <dgm:prSet/>
      <dgm:spPr/>
      <dgm:t>
        <a:bodyPr/>
        <a:lstStyle/>
        <a:p>
          <a:endParaRPr lang="fr-FR"/>
        </a:p>
      </dgm:t>
    </dgm:pt>
    <dgm:pt modelId="{FAD67E06-332B-4A7F-A73F-F19F77330FD6}" type="sibTrans" cxnId="{89492DBD-748A-48AF-A4A0-36EA222792D5}">
      <dgm:prSet/>
      <dgm:spPr/>
      <dgm:t>
        <a:bodyPr/>
        <a:lstStyle/>
        <a:p>
          <a:endParaRPr lang="fr-FR"/>
        </a:p>
      </dgm:t>
    </dgm:pt>
    <dgm:pt modelId="{600B36A7-AC0C-4BAC-83D5-CCB764213942}" type="pres">
      <dgm:prSet presAssocID="{8D3A8677-CCA9-4417-A8BB-81543CFDA0AC}" presName="arrowDiagram" presStyleCnt="0">
        <dgm:presLayoutVars>
          <dgm:chMax val="5"/>
          <dgm:dir/>
          <dgm:resizeHandles val="exact"/>
        </dgm:presLayoutVars>
      </dgm:prSet>
      <dgm:spPr/>
    </dgm:pt>
    <dgm:pt modelId="{D4435D3C-4873-4D72-97C8-4904397BAF5D}" type="pres">
      <dgm:prSet presAssocID="{8D3A8677-CCA9-4417-A8BB-81543CFDA0AC}" presName="arrow" presStyleLbl="bgShp" presStyleIdx="0" presStyleCnt="1"/>
      <dgm:spPr>
        <a:solidFill>
          <a:srgbClr val="FF9800"/>
        </a:solidFill>
      </dgm:spPr>
    </dgm:pt>
    <dgm:pt modelId="{B03DE887-9917-4A1D-A11C-EBF3F81B11D8}" type="pres">
      <dgm:prSet presAssocID="{8D3A8677-CCA9-4417-A8BB-81543CFDA0AC}" presName="arrowDiagram3" presStyleCnt="0"/>
      <dgm:spPr/>
    </dgm:pt>
    <dgm:pt modelId="{CDDDA495-7AA1-40E4-BD84-49AFEE0C2AEE}" type="pres">
      <dgm:prSet presAssocID="{0A3EEFDD-5BE0-4E41-BF10-B4A4631CCC9B}" presName="bullet3a" presStyleLbl="node1" presStyleIdx="0" presStyleCnt="3"/>
      <dgm:spPr/>
    </dgm:pt>
    <dgm:pt modelId="{A59F2F39-EB76-4B67-A7AE-297875978EC7}" type="pres">
      <dgm:prSet presAssocID="{0A3EEFDD-5BE0-4E41-BF10-B4A4631CCC9B}" presName="textBox3a" presStyleLbl="revTx" presStyleIdx="0" presStyleCnt="3" custScaleX="273650" custScaleY="44853" custLinFactNeighborX="77471" custLinFactNeighborY="22">
        <dgm:presLayoutVars>
          <dgm:bulletEnabled val="1"/>
        </dgm:presLayoutVars>
      </dgm:prSet>
      <dgm:spPr/>
    </dgm:pt>
    <dgm:pt modelId="{E46887B1-A628-4400-9130-B6C3BEB38A85}" type="pres">
      <dgm:prSet presAssocID="{E823E8AA-1A0F-4B10-830D-17B730F5BC93}" presName="bullet3b" presStyleLbl="node1" presStyleIdx="1" presStyleCnt="3"/>
      <dgm:spPr/>
    </dgm:pt>
    <dgm:pt modelId="{82F5B32B-767A-471E-94D4-CEED83B51299}" type="pres">
      <dgm:prSet presAssocID="{E823E8AA-1A0F-4B10-830D-17B730F5BC93}" presName="textBox3b" presStyleLbl="revTx" presStyleIdx="1" presStyleCnt="3" custAng="10800000" custFlipVert="1" custScaleX="306751" custScaleY="26643" custLinFactNeighborX="87216" custLinFactNeighborY="-15439">
        <dgm:presLayoutVars>
          <dgm:bulletEnabled val="1"/>
        </dgm:presLayoutVars>
      </dgm:prSet>
      <dgm:spPr/>
    </dgm:pt>
    <dgm:pt modelId="{983D99AF-10F0-4661-B8C6-2FB876B90D27}" type="pres">
      <dgm:prSet presAssocID="{3DBE8425-5DF9-460E-A8C5-D9E0C3A9838F}" presName="bullet3c" presStyleLbl="node1" presStyleIdx="2" presStyleCnt="3" custLinFactX="13560" custLinFactNeighborX="100000" custLinFactNeighborY="-19977"/>
      <dgm:spPr/>
    </dgm:pt>
    <dgm:pt modelId="{3F8BC4E5-8A0F-4474-8775-F0495447A002}" type="pres">
      <dgm:prSet presAssocID="{3DBE8425-5DF9-460E-A8C5-D9E0C3A9838F}" presName="textBox3c" presStyleLbl="revTx" presStyleIdx="2" presStyleCnt="3" custAng="10800000" custFlipVert="1" custScaleY="18261" custLinFactNeighborX="11111" custLinFactNeighborY="-25595">
        <dgm:presLayoutVars>
          <dgm:bulletEnabled val="1"/>
        </dgm:presLayoutVars>
      </dgm:prSet>
      <dgm:spPr/>
    </dgm:pt>
  </dgm:ptLst>
  <dgm:cxnLst>
    <dgm:cxn modelId="{D35A9D0B-7703-48B8-B462-10148662B377}" srcId="{8D3A8677-CCA9-4417-A8BB-81543CFDA0AC}" destId="{0A3EEFDD-5BE0-4E41-BF10-B4A4631CCC9B}" srcOrd="0" destOrd="0" parTransId="{48627863-9638-4D48-B26A-1504945B3D55}" sibTransId="{0A758BFC-2AB9-4163-9EC5-D8407A366A3B}"/>
    <dgm:cxn modelId="{CF628219-71FE-4512-A703-EFEC4D4F3CEC}" srcId="{8D3A8677-CCA9-4417-A8BB-81543CFDA0AC}" destId="{E823E8AA-1A0F-4B10-830D-17B730F5BC93}" srcOrd="1" destOrd="0" parTransId="{9965645A-EEF1-4960-ACB6-55CEA0C5739F}" sibTransId="{CC5F4C79-D929-4020-8B51-0C7217CC0B38}"/>
    <dgm:cxn modelId="{05624425-7E27-42F8-9C3F-EC1A1C073B23}" type="presOf" srcId="{0A3EEFDD-5BE0-4E41-BF10-B4A4631CCC9B}" destId="{A59F2F39-EB76-4B67-A7AE-297875978EC7}" srcOrd="0" destOrd="0" presId="urn:microsoft.com/office/officeart/2005/8/layout/arrow2"/>
    <dgm:cxn modelId="{438DFF5A-5F18-4F99-BDEA-E087F463C497}" type="presOf" srcId="{8D3A8677-CCA9-4417-A8BB-81543CFDA0AC}" destId="{600B36A7-AC0C-4BAC-83D5-CCB764213942}" srcOrd="0" destOrd="0" presId="urn:microsoft.com/office/officeart/2005/8/layout/arrow2"/>
    <dgm:cxn modelId="{89492DBD-748A-48AF-A4A0-36EA222792D5}" srcId="{8D3A8677-CCA9-4417-A8BB-81543CFDA0AC}" destId="{3DBE8425-5DF9-460E-A8C5-D9E0C3A9838F}" srcOrd="2" destOrd="0" parTransId="{87602645-4B3C-4625-B49C-E67E0B9248C1}" sibTransId="{FAD67E06-332B-4A7F-A73F-F19F77330FD6}"/>
    <dgm:cxn modelId="{77302DC8-86E8-4729-AD31-51DAF517EEDB}" type="presOf" srcId="{3DBE8425-5DF9-460E-A8C5-D9E0C3A9838F}" destId="{3F8BC4E5-8A0F-4474-8775-F0495447A002}" srcOrd="0" destOrd="0" presId="urn:microsoft.com/office/officeart/2005/8/layout/arrow2"/>
    <dgm:cxn modelId="{451D45DC-F644-45B0-9399-426FC2AD31EF}" type="presOf" srcId="{E823E8AA-1A0F-4B10-830D-17B730F5BC93}" destId="{82F5B32B-767A-471E-94D4-CEED83B51299}" srcOrd="0" destOrd="0" presId="urn:microsoft.com/office/officeart/2005/8/layout/arrow2"/>
    <dgm:cxn modelId="{D0B7E7B4-A76B-463F-8123-5E748A147013}" type="presParOf" srcId="{600B36A7-AC0C-4BAC-83D5-CCB764213942}" destId="{D4435D3C-4873-4D72-97C8-4904397BAF5D}" srcOrd="0" destOrd="0" presId="urn:microsoft.com/office/officeart/2005/8/layout/arrow2"/>
    <dgm:cxn modelId="{D6279997-9645-44A5-9D21-CDFEBE0D77A2}" type="presParOf" srcId="{600B36A7-AC0C-4BAC-83D5-CCB764213942}" destId="{B03DE887-9917-4A1D-A11C-EBF3F81B11D8}" srcOrd="1" destOrd="0" presId="urn:microsoft.com/office/officeart/2005/8/layout/arrow2"/>
    <dgm:cxn modelId="{4DC683DC-0F1B-46FA-BDE8-308C86C7CE61}" type="presParOf" srcId="{B03DE887-9917-4A1D-A11C-EBF3F81B11D8}" destId="{CDDDA495-7AA1-40E4-BD84-49AFEE0C2AEE}" srcOrd="0" destOrd="0" presId="urn:microsoft.com/office/officeart/2005/8/layout/arrow2"/>
    <dgm:cxn modelId="{A192F6F7-F110-4168-90FE-E3C3721458BF}" type="presParOf" srcId="{B03DE887-9917-4A1D-A11C-EBF3F81B11D8}" destId="{A59F2F39-EB76-4B67-A7AE-297875978EC7}" srcOrd="1" destOrd="0" presId="urn:microsoft.com/office/officeart/2005/8/layout/arrow2"/>
    <dgm:cxn modelId="{829B9004-75F4-40CE-AEF1-7DB8D6BF34C0}" type="presParOf" srcId="{B03DE887-9917-4A1D-A11C-EBF3F81B11D8}" destId="{E46887B1-A628-4400-9130-B6C3BEB38A85}" srcOrd="2" destOrd="0" presId="urn:microsoft.com/office/officeart/2005/8/layout/arrow2"/>
    <dgm:cxn modelId="{92A0E7C8-2765-4BEC-ABCD-05B357420CAD}" type="presParOf" srcId="{B03DE887-9917-4A1D-A11C-EBF3F81B11D8}" destId="{82F5B32B-767A-471E-94D4-CEED83B51299}" srcOrd="3" destOrd="0" presId="urn:microsoft.com/office/officeart/2005/8/layout/arrow2"/>
    <dgm:cxn modelId="{8CE27A23-8446-4F43-BD68-782EC1D621B9}" type="presParOf" srcId="{B03DE887-9917-4A1D-A11C-EBF3F81B11D8}" destId="{983D99AF-10F0-4661-B8C6-2FB876B90D27}" srcOrd="4" destOrd="0" presId="urn:microsoft.com/office/officeart/2005/8/layout/arrow2"/>
    <dgm:cxn modelId="{7D7B6CA3-75D1-4938-B94C-9EDB37CFFB3E}" type="presParOf" srcId="{B03DE887-9917-4A1D-A11C-EBF3F81B11D8}" destId="{3F8BC4E5-8A0F-4474-8775-F0495447A00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35D3C-4873-4D72-97C8-4904397BAF5D}">
      <dsp:nvSpPr>
        <dsp:cNvPr id="0" name=""/>
        <dsp:cNvSpPr/>
      </dsp:nvSpPr>
      <dsp:spPr>
        <a:xfrm>
          <a:off x="1409873" y="0"/>
          <a:ext cx="4520427" cy="2825267"/>
        </a:xfrm>
        <a:prstGeom prst="swooshArrow">
          <a:avLst>
            <a:gd name="adj1" fmla="val 25000"/>
            <a:gd name="adj2" fmla="val 25000"/>
          </a:avLst>
        </a:prstGeom>
        <a:solidFill>
          <a:srgbClr val="FF98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DA495-7AA1-40E4-BD84-49AFEE0C2AEE}">
      <dsp:nvSpPr>
        <dsp:cNvPr id="0" name=""/>
        <dsp:cNvSpPr/>
      </dsp:nvSpPr>
      <dsp:spPr>
        <a:xfrm>
          <a:off x="1983967" y="1949999"/>
          <a:ext cx="117531" cy="1175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2F39-EB76-4B67-A7AE-297875978EC7}">
      <dsp:nvSpPr>
        <dsp:cNvPr id="0" name=""/>
        <dsp:cNvSpPr/>
      </dsp:nvSpPr>
      <dsp:spPr>
        <a:xfrm>
          <a:off x="1944211" y="2234082"/>
          <a:ext cx="2882244" cy="366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Roboto Condensed Light" panose="020B0604020202020204" charset="0"/>
              <a:ea typeface="Roboto Condensed Light" panose="020B0604020202020204" charset="0"/>
            </a:rPr>
            <a:t>FORMULER UN PITCH,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Roboto Condensed Light" panose="020B0604020202020204" charset="0"/>
              <a:ea typeface="Roboto Condensed Light" panose="020B0604020202020204" charset="0"/>
            </a:rPr>
            <a:t>UN SUJET ET UN OBJECTIF</a:t>
          </a:r>
        </a:p>
      </dsp:txBody>
      <dsp:txXfrm>
        <a:off x="1944211" y="2234082"/>
        <a:ext cx="2882244" cy="366225"/>
      </dsp:txXfrm>
    </dsp:sp>
    <dsp:sp modelId="{E46887B1-A628-4400-9130-B6C3BEB38A85}">
      <dsp:nvSpPr>
        <dsp:cNvPr id="0" name=""/>
        <dsp:cNvSpPr/>
      </dsp:nvSpPr>
      <dsp:spPr>
        <a:xfrm>
          <a:off x="3021405" y="1182091"/>
          <a:ext cx="212460" cy="212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5B32B-767A-471E-94D4-CEED83B51299}">
      <dsp:nvSpPr>
        <dsp:cNvPr id="0" name=""/>
        <dsp:cNvSpPr/>
      </dsp:nvSpPr>
      <dsp:spPr>
        <a:xfrm rot="10800000" flipV="1">
          <a:off x="2952320" y="1614761"/>
          <a:ext cx="3327949" cy="40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78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Roboto Condensed Light" panose="020B0604020202020204" charset="0"/>
              <a:ea typeface="Roboto Condensed Light" panose="020B0604020202020204" charset="0"/>
            </a:rPr>
            <a:t>SCENARISER LE CONTENU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Roboto Condensed Light" panose="020B0604020202020204" charset="0"/>
              <a:ea typeface="Roboto Condensed Light" panose="020B0604020202020204" charset="0"/>
            </a:rPr>
            <a:t>AVEC UNE PROGRESSION</a:t>
          </a:r>
        </a:p>
      </dsp:txBody>
      <dsp:txXfrm rot="-10800000">
        <a:off x="2952320" y="1614761"/>
        <a:ext cx="3327949" cy="409488"/>
      </dsp:txXfrm>
    </dsp:sp>
    <dsp:sp modelId="{983D99AF-10F0-4661-B8C6-2FB876B90D27}">
      <dsp:nvSpPr>
        <dsp:cNvPr id="0" name=""/>
        <dsp:cNvSpPr/>
      </dsp:nvSpPr>
      <dsp:spPr>
        <a:xfrm>
          <a:off x="4602714" y="656094"/>
          <a:ext cx="293827" cy="2938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BC4E5-8A0F-4474-8775-F0495447A002}">
      <dsp:nvSpPr>
        <dsp:cNvPr id="0" name=""/>
        <dsp:cNvSpPr/>
      </dsp:nvSpPr>
      <dsp:spPr>
        <a:xfrm rot="10800000" flipV="1">
          <a:off x="4536500" y="1161630"/>
          <a:ext cx="1084902" cy="35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69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Roboto Condensed Light" panose="020B0604020202020204" charset="0"/>
              <a:ea typeface="Roboto Condensed Light" panose="020B0604020202020204" charset="0"/>
            </a:rPr>
            <a:t>REALISER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Roboto Condensed Light" panose="020B0604020202020204" charset="0"/>
              <a:ea typeface="Roboto Condensed Light" panose="020B0604020202020204" charset="0"/>
            </a:rPr>
            <a:t>LE TOURNAGE</a:t>
          </a:r>
          <a:r>
            <a:rPr lang="fr-FR" sz="1200" kern="1200" dirty="0">
              <a:latin typeface="Roboto Condensed Light" panose="020B0604020202020204" charset="0"/>
              <a:ea typeface="Roboto Condensed Light" panose="020B0604020202020204" charset="0"/>
            </a:rPr>
            <a:t> </a:t>
          </a:r>
        </a:p>
      </dsp:txBody>
      <dsp:txXfrm rot="-10800000">
        <a:off x="4536500" y="1161630"/>
        <a:ext cx="1084902" cy="35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9278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06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65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616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761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31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/>
        </p:nvSpPr>
        <p:spPr>
          <a:xfrm>
            <a:off x="6292653" y="126397"/>
            <a:ext cx="779700" cy="2598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05" name="Google Shape;105;p7"/>
          <p:cNvGrpSpPr/>
          <p:nvPr/>
        </p:nvGrpSpPr>
        <p:grpSpPr>
          <a:xfrm rot="10800000" flipH="1">
            <a:off x="7" y="12"/>
            <a:ext cx="6756168" cy="1327315"/>
            <a:chOff x="-2168138" y="330075"/>
            <a:chExt cx="8650663" cy="1699506"/>
          </a:xfrm>
        </p:grpSpPr>
        <p:sp>
          <p:nvSpPr>
            <p:cNvPr id="106" name="Google Shape;106;p7"/>
            <p:cNvSpPr/>
            <p:nvPr/>
          </p:nvSpPr>
          <p:spPr>
            <a:xfrm>
              <a:off x="-2168138" y="330081"/>
              <a:ext cx="6958200" cy="1699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8" name="Google Shape;108;p7"/>
          <p:cNvGrpSpPr/>
          <p:nvPr/>
        </p:nvGrpSpPr>
        <p:grpSpPr>
          <a:xfrm rot="10800000" flipH="1">
            <a:off x="0" y="380979"/>
            <a:ext cx="7072430" cy="771744"/>
            <a:chOff x="-9092084" y="330075"/>
            <a:chExt cx="15574609" cy="1699501"/>
          </a:xfrm>
        </p:grpSpPr>
        <p:sp>
          <p:nvSpPr>
            <p:cNvPr id="109" name="Google Shape;109;p7"/>
            <p:cNvSpPr/>
            <p:nvPr/>
          </p:nvSpPr>
          <p:spPr>
            <a:xfrm>
              <a:off x="-9092084" y="330076"/>
              <a:ext cx="13882200" cy="1699500"/>
            </a:xfrm>
            <a:prstGeom prst="rect">
              <a:avLst/>
            </a:prstGeom>
            <a:solidFill>
              <a:srgbClr val="3F5378">
                <a:alpha val="7490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solidFill>
              <a:srgbClr val="3F5378">
                <a:alpha val="7490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323528" y="1090750"/>
            <a:ext cx="5730172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500" i="1" dirty="0"/>
              <a:t>Stratégie pédagogie numérique </a:t>
            </a:r>
            <a:br>
              <a:rPr lang="en" sz="3200" dirty="0"/>
            </a:br>
            <a:br>
              <a:rPr lang="en" sz="3200" dirty="0"/>
            </a:br>
            <a:r>
              <a:rPr lang="en" sz="3500" dirty="0"/>
              <a:t>REALISER UNE CAPSULE VIDEO</a:t>
            </a:r>
            <a:br>
              <a:rPr lang="en" sz="3400" dirty="0"/>
            </a:br>
            <a:br>
              <a:rPr lang="en" sz="3400" dirty="0"/>
            </a:br>
            <a:endParaRPr sz="2000" dirty="0"/>
          </a:p>
        </p:txBody>
      </p:sp>
      <p:sp>
        <p:nvSpPr>
          <p:cNvPr id="4" name="Google Shape;192;p12"/>
          <p:cNvSpPr txBox="1">
            <a:spLocks/>
          </p:cNvSpPr>
          <p:nvPr/>
        </p:nvSpPr>
        <p:spPr>
          <a:xfrm>
            <a:off x="4067944" y="4294566"/>
            <a:ext cx="5037456" cy="2934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200" dirty="0">
                <a:solidFill>
                  <a:schemeClr val="tx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GRETA DE GRENOBLE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RÃ©sultat de recherche d'images pour &quot;bande noire film&quot;">
            <a:extLst>
              <a:ext uri="{FF2B5EF4-FFF2-40B4-BE49-F238E27FC236}">
                <a16:creationId xmlns:a16="http://schemas.microsoft.com/office/drawing/2014/main" id="{62D6C00F-04A7-476A-8CC7-47EA2193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96" y="3795887"/>
            <a:ext cx="3550344" cy="14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781E2E-A455-4B0E-B3FD-047196326B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52" b="5451"/>
          <a:stretch/>
        </p:blipFill>
        <p:spPr>
          <a:xfrm>
            <a:off x="1422674" y="1347615"/>
            <a:ext cx="3418330" cy="2448272"/>
          </a:xfrm>
          <a:prstGeom prst="rect">
            <a:avLst/>
          </a:prstGeom>
        </p:spPr>
      </p:pic>
      <p:sp>
        <p:nvSpPr>
          <p:cNvPr id="28" name="Google Shape;503;p34">
            <a:extLst>
              <a:ext uri="{FF2B5EF4-FFF2-40B4-BE49-F238E27FC236}">
                <a16:creationId xmlns:a16="http://schemas.microsoft.com/office/drawing/2014/main" id="{49CA82A1-D291-44A8-9CE8-015744BF9BAE}"/>
              </a:ext>
            </a:extLst>
          </p:cNvPr>
          <p:cNvSpPr txBox="1">
            <a:spLocks/>
          </p:cNvSpPr>
          <p:nvPr/>
        </p:nvSpPr>
        <p:spPr>
          <a:xfrm>
            <a:off x="-900608" y="2112739"/>
            <a:ext cx="820891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800" dirty="0">
                <a:solidFill>
                  <a:schemeClr val="bg1"/>
                </a:solidFill>
              </a:rPr>
              <a:t>Merci pour votre attention</a:t>
            </a: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6" name="Google Shape;189;p12"/>
          <p:cNvSpPr txBox="1">
            <a:spLocks noGrp="1"/>
          </p:cNvSpPr>
          <p:nvPr>
            <p:ph type="title"/>
          </p:nvPr>
        </p:nvSpPr>
        <p:spPr>
          <a:xfrm>
            <a:off x="0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/>
              <a:t>UNE CAPSULE :</a:t>
            </a:r>
            <a:br>
              <a:rPr lang="en" sz="1050" dirty="0"/>
            </a:br>
            <a:r>
              <a:rPr lang="en" sz="1050" dirty="0"/>
              <a:t>POURQUOI ? C’EST QUOI ?</a:t>
            </a:r>
            <a:endParaRPr sz="1050" dirty="0">
              <a:sym typeface="Arial"/>
            </a:endParaRPr>
          </a:p>
        </p:txBody>
      </p:sp>
      <p:sp>
        <p:nvSpPr>
          <p:cNvPr id="17" name="Google Shape;189;p12"/>
          <p:cNvSpPr txBox="1">
            <a:spLocks/>
          </p:cNvSpPr>
          <p:nvPr/>
        </p:nvSpPr>
        <p:spPr>
          <a:xfrm>
            <a:off x="1548003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buNone/>
              <a:defRPr sz="105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algn="ctr"/>
            <a:r>
              <a:rPr lang="fr-FR" sz="1050" dirty="0"/>
              <a:t>LES 3 ETAPES</a:t>
            </a:r>
          </a:p>
          <a:p>
            <a:pPr algn="ctr"/>
            <a:r>
              <a:rPr lang="fr-FR" sz="1050" dirty="0"/>
              <a:t>POUR REALISER UNE CAPSULE</a:t>
            </a:r>
          </a:p>
        </p:txBody>
      </p:sp>
      <p:sp>
        <p:nvSpPr>
          <p:cNvPr id="18" name="Google Shape;189;p12"/>
          <p:cNvSpPr txBox="1">
            <a:spLocks/>
          </p:cNvSpPr>
          <p:nvPr/>
        </p:nvSpPr>
        <p:spPr>
          <a:xfrm>
            <a:off x="3096006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FFFFFF"/>
              </a:buClr>
              <a:buSzPts val="2000"/>
              <a:buFont typeface="Roboto Condensed"/>
              <a:buNone/>
              <a:defRPr sz="105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algn="ctr"/>
            <a:r>
              <a:rPr lang="fr-FR" sz="1050" dirty="0"/>
              <a:t>POST-PRODUCTION</a:t>
            </a:r>
          </a:p>
        </p:txBody>
      </p:sp>
      <p:sp>
        <p:nvSpPr>
          <p:cNvPr id="19" name="Google Shape;189;p12"/>
          <p:cNvSpPr txBox="1">
            <a:spLocks/>
          </p:cNvSpPr>
          <p:nvPr/>
        </p:nvSpPr>
        <p:spPr>
          <a:xfrm>
            <a:off x="4644008" y="380463"/>
            <a:ext cx="1548000" cy="7704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CLAP DE FIN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548003" y="381894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096003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48745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4" descr="data:image/png;base64,iVBORw0KGgoAAAANSUhEUgAAAvAAAAHpCAYAAADklwi0AAAdWUlEQVR4Xu3WQQ0AAAwCseHf9HRc0ikgHQ92jgABAgQIECBAgACBjMAySQUlQIAAAQIECBAgQOAMeCU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TxoEgHqn5XTx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vAAAAHpCAYAAADklwi0AAAdWUlEQVR4Xu3WQQ0AAAwCseHf9HRc0ikgHQ92jgABAgQIECBAgACBjMAySQUlQIAAAQIECBAgQOAMeCU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TxoEgHqn5XTx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9" name="Google Shape;505;p34">
            <a:extLst>
              <a:ext uri="{FF2B5EF4-FFF2-40B4-BE49-F238E27FC236}">
                <a16:creationId xmlns:a16="http://schemas.microsoft.com/office/drawing/2014/main" id="{1FF30A13-8CEC-46BF-9B8A-58F854F2A7DB}"/>
              </a:ext>
            </a:extLst>
          </p:cNvPr>
          <p:cNvGrpSpPr/>
          <p:nvPr/>
        </p:nvGrpSpPr>
        <p:grpSpPr>
          <a:xfrm>
            <a:off x="2845054" y="3075806"/>
            <a:ext cx="449828" cy="461112"/>
            <a:chOff x="5972700" y="2330200"/>
            <a:chExt cx="411625" cy="387275"/>
          </a:xfrm>
          <a:solidFill>
            <a:schemeClr val="bg1"/>
          </a:solidFill>
        </p:grpSpPr>
        <p:sp>
          <p:nvSpPr>
            <p:cNvPr id="30" name="Google Shape;506;p34">
              <a:extLst>
                <a:ext uri="{FF2B5EF4-FFF2-40B4-BE49-F238E27FC236}">
                  <a16:creationId xmlns:a16="http://schemas.microsoft.com/office/drawing/2014/main" id="{FF8742D7-23A1-43CB-BD87-473865A3D0D1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7;p34">
              <a:extLst>
                <a:ext uri="{FF2B5EF4-FFF2-40B4-BE49-F238E27FC236}">
                  <a16:creationId xmlns:a16="http://schemas.microsoft.com/office/drawing/2014/main" id="{8E43A128-3545-4CA5-8ECD-76F8378F6ED6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504;p34">
            <a:extLst>
              <a:ext uri="{FF2B5EF4-FFF2-40B4-BE49-F238E27FC236}">
                <a16:creationId xmlns:a16="http://schemas.microsoft.com/office/drawing/2014/main" id="{9BFFBBFF-23D7-4E7B-A564-25FF083C3301}"/>
              </a:ext>
            </a:extLst>
          </p:cNvPr>
          <p:cNvSpPr txBox="1">
            <a:spLocks/>
          </p:cNvSpPr>
          <p:nvPr/>
        </p:nvSpPr>
        <p:spPr>
          <a:xfrm>
            <a:off x="-139982" y="3816244"/>
            <a:ext cx="6593700" cy="131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Roboto Condensed Light"/>
              <a:buNone/>
            </a:pPr>
            <a:r>
              <a:rPr lang="fr-FR" sz="1200" b="1" dirty="0">
                <a:solidFill>
                  <a:srgbClr val="FF9800"/>
                </a:solidFill>
              </a:rPr>
              <a:t>Les chargés d’ingénierie pédagogique et numérique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Roboto Condensed Light"/>
              <a:buNone/>
            </a:pPr>
            <a:r>
              <a:rPr lang="fr-FR" sz="1200" b="1" dirty="0">
                <a:solidFill>
                  <a:srgbClr val="FF9800"/>
                </a:solidFill>
              </a:rPr>
              <a:t>sont disponibles pour réaliser ou vous aider à réaliser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Roboto Condensed Light"/>
              <a:buNone/>
            </a:pPr>
            <a:r>
              <a:rPr lang="fr-FR" sz="1200" b="1" dirty="0">
                <a:solidFill>
                  <a:srgbClr val="FF9800"/>
                </a:solidFill>
              </a:rPr>
              <a:t>vos capsules vidéos</a:t>
            </a:r>
          </a:p>
        </p:txBody>
      </p:sp>
      <p:grpSp>
        <p:nvGrpSpPr>
          <p:cNvPr id="34" name="Google Shape;901;p37">
            <a:extLst>
              <a:ext uri="{FF2B5EF4-FFF2-40B4-BE49-F238E27FC236}">
                <a16:creationId xmlns:a16="http://schemas.microsoft.com/office/drawing/2014/main" id="{ED9B834D-3957-4370-82C9-F67126E93941}"/>
              </a:ext>
            </a:extLst>
          </p:cNvPr>
          <p:cNvGrpSpPr>
            <a:grpSpLocks noChangeAspect="1"/>
          </p:cNvGrpSpPr>
          <p:nvPr/>
        </p:nvGrpSpPr>
        <p:grpSpPr>
          <a:xfrm>
            <a:off x="704505" y="4327731"/>
            <a:ext cx="411111" cy="651785"/>
            <a:chOff x="6718575" y="2318625"/>
            <a:chExt cx="256950" cy="407375"/>
          </a:xfrm>
        </p:grpSpPr>
        <p:sp>
          <p:nvSpPr>
            <p:cNvPr id="35" name="Google Shape;902;p37">
              <a:extLst>
                <a:ext uri="{FF2B5EF4-FFF2-40B4-BE49-F238E27FC236}">
                  <a16:creationId xmlns:a16="http://schemas.microsoft.com/office/drawing/2014/main" id="{E4C5EF61-3BE5-416B-903D-20BCED868F0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3;p37">
              <a:extLst>
                <a:ext uri="{FF2B5EF4-FFF2-40B4-BE49-F238E27FC236}">
                  <a16:creationId xmlns:a16="http://schemas.microsoft.com/office/drawing/2014/main" id="{8D2D0DFB-B7F6-43E9-B80B-03C38E18E2F9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4;p37">
              <a:extLst>
                <a:ext uri="{FF2B5EF4-FFF2-40B4-BE49-F238E27FC236}">
                  <a16:creationId xmlns:a16="http://schemas.microsoft.com/office/drawing/2014/main" id="{4FB20182-2B44-4164-80E9-772DA067F41D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5;p37">
              <a:extLst>
                <a:ext uri="{FF2B5EF4-FFF2-40B4-BE49-F238E27FC236}">
                  <a16:creationId xmlns:a16="http://schemas.microsoft.com/office/drawing/2014/main" id="{1F8391B4-7422-4676-A119-5099C926CE4F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6;p37">
              <a:extLst>
                <a:ext uri="{FF2B5EF4-FFF2-40B4-BE49-F238E27FC236}">
                  <a16:creationId xmlns:a16="http://schemas.microsoft.com/office/drawing/2014/main" id="{BEFD11D3-BCED-416B-8701-0ECF1E8D196B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7;p37">
              <a:extLst>
                <a:ext uri="{FF2B5EF4-FFF2-40B4-BE49-F238E27FC236}">
                  <a16:creationId xmlns:a16="http://schemas.microsoft.com/office/drawing/2014/main" id="{8BCE9AD0-6BC7-4EE9-8FB2-30716D71DBCC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8;p37">
              <a:extLst>
                <a:ext uri="{FF2B5EF4-FFF2-40B4-BE49-F238E27FC236}">
                  <a16:creationId xmlns:a16="http://schemas.microsoft.com/office/drawing/2014/main" id="{4D74B017-61C1-4227-B51A-CF44D908D7E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9;p37">
              <a:extLst>
                <a:ext uri="{FF2B5EF4-FFF2-40B4-BE49-F238E27FC236}">
                  <a16:creationId xmlns:a16="http://schemas.microsoft.com/office/drawing/2014/main" id="{6DF1A703-F2D5-452D-8AA8-832A40EFD21A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901;p37">
            <a:extLst>
              <a:ext uri="{FF2B5EF4-FFF2-40B4-BE49-F238E27FC236}">
                <a16:creationId xmlns:a16="http://schemas.microsoft.com/office/drawing/2014/main" id="{AD674D8E-7B74-493D-937A-54ABA0ADA0AD}"/>
              </a:ext>
            </a:extLst>
          </p:cNvPr>
          <p:cNvGrpSpPr>
            <a:grpSpLocks noChangeAspect="1"/>
          </p:cNvGrpSpPr>
          <p:nvPr/>
        </p:nvGrpSpPr>
        <p:grpSpPr>
          <a:xfrm>
            <a:off x="5436096" y="4303831"/>
            <a:ext cx="411111" cy="651785"/>
            <a:chOff x="6718575" y="2318625"/>
            <a:chExt cx="256950" cy="407375"/>
          </a:xfrm>
        </p:grpSpPr>
        <p:sp>
          <p:nvSpPr>
            <p:cNvPr id="44" name="Google Shape;902;p37">
              <a:extLst>
                <a:ext uri="{FF2B5EF4-FFF2-40B4-BE49-F238E27FC236}">
                  <a16:creationId xmlns:a16="http://schemas.microsoft.com/office/drawing/2014/main" id="{C4AB4CAE-142D-4F11-B2FA-B04A195E59FC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3;p37">
              <a:extLst>
                <a:ext uri="{FF2B5EF4-FFF2-40B4-BE49-F238E27FC236}">
                  <a16:creationId xmlns:a16="http://schemas.microsoft.com/office/drawing/2014/main" id="{4DFFDF2B-6494-4BD1-AD2D-920B15CA54EF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4;p37">
              <a:extLst>
                <a:ext uri="{FF2B5EF4-FFF2-40B4-BE49-F238E27FC236}">
                  <a16:creationId xmlns:a16="http://schemas.microsoft.com/office/drawing/2014/main" id="{F3CEA4D4-C206-4DCD-8195-4AE00D3B738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5;p37">
              <a:extLst>
                <a:ext uri="{FF2B5EF4-FFF2-40B4-BE49-F238E27FC236}">
                  <a16:creationId xmlns:a16="http://schemas.microsoft.com/office/drawing/2014/main" id="{FFD592BA-0354-4E87-9B32-1923469C1FDC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6;p37">
              <a:extLst>
                <a:ext uri="{FF2B5EF4-FFF2-40B4-BE49-F238E27FC236}">
                  <a16:creationId xmlns:a16="http://schemas.microsoft.com/office/drawing/2014/main" id="{E06EE432-223C-4561-8D54-C36E6A44224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7;p37">
              <a:extLst>
                <a:ext uri="{FF2B5EF4-FFF2-40B4-BE49-F238E27FC236}">
                  <a16:creationId xmlns:a16="http://schemas.microsoft.com/office/drawing/2014/main" id="{4A71A3EB-49EC-44D2-8558-583260B0646F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8;p37">
              <a:extLst>
                <a:ext uri="{FF2B5EF4-FFF2-40B4-BE49-F238E27FC236}">
                  <a16:creationId xmlns:a16="http://schemas.microsoft.com/office/drawing/2014/main" id="{B2A5D68D-75A0-4CE1-8684-E6A3F37FFA16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9;p37">
              <a:extLst>
                <a:ext uri="{FF2B5EF4-FFF2-40B4-BE49-F238E27FC236}">
                  <a16:creationId xmlns:a16="http://schemas.microsoft.com/office/drawing/2014/main" id="{1358F07F-AECD-4DE1-BB5A-934BFCECD5E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38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DE LA PRESENTATION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fr-FR" dirty="0"/>
              <a:t>UNE CAPSULE : POURQUOI ? C’EST QUOI ?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fr-FR" dirty="0"/>
              <a:t>LES 3 ETAPES POUR REALISER UNE CAPSULE</a:t>
            </a:r>
            <a:endParaRPr dirty="0"/>
          </a:p>
          <a:p>
            <a:pPr>
              <a:spcBef>
                <a:spcPts val="1000"/>
              </a:spcBef>
            </a:pPr>
            <a:r>
              <a:rPr lang="fr-FR" dirty="0"/>
              <a:t>LA POST-PRODUCTION</a:t>
            </a:r>
          </a:p>
          <a:p>
            <a:pPr>
              <a:spcBef>
                <a:spcPts val="1000"/>
              </a:spcBef>
            </a:pPr>
            <a:r>
              <a:rPr lang="fr-FR" dirty="0"/>
              <a:t>CLAP DE FIN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9;p12"/>
          <p:cNvSpPr txBox="1">
            <a:spLocks noGrp="1"/>
          </p:cNvSpPr>
          <p:nvPr>
            <p:ph type="title"/>
          </p:nvPr>
        </p:nvSpPr>
        <p:spPr>
          <a:xfrm>
            <a:off x="0" y="380463"/>
            <a:ext cx="1548000" cy="770400"/>
          </a:xfrm>
          <a:prstGeom prst="rect">
            <a:avLst/>
          </a:prstGeom>
          <a:solidFill>
            <a:srgbClr val="FF98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/>
              <a:t>UNE CAPSULE :</a:t>
            </a:r>
            <a:br>
              <a:rPr lang="en" sz="1050" dirty="0"/>
            </a:br>
            <a:r>
              <a:rPr lang="en" sz="1050" dirty="0"/>
              <a:t>POURQUOI ? C’EST QUOI ?</a:t>
            </a:r>
            <a:endParaRPr sz="1050" dirty="0"/>
          </a:p>
        </p:txBody>
      </p:sp>
      <p:sp>
        <p:nvSpPr>
          <p:cNvPr id="17" name="Google Shape;189;p12"/>
          <p:cNvSpPr txBox="1">
            <a:spLocks/>
          </p:cNvSpPr>
          <p:nvPr/>
        </p:nvSpPr>
        <p:spPr>
          <a:xfrm>
            <a:off x="1548003" y="380463"/>
            <a:ext cx="1548000" cy="77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LES 3 ETAPES</a:t>
            </a:r>
          </a:p>
          <a:p>
            <a:pPr algn="ctr"/>
            <a:r>
              <a:rPr lang="fr-FR" sz="1050" dirty="0"/>
              <a:t>POUR REALISER UNE CAPSULE</a:t>
            </a:r>
          </a:p>
        </p:txBody>
      </p:sp>
      <p:sp>
        <p:nvSpPr>
          <p:cNvPr id="18" name="Google Shape;189;p12"/>
          <p:cNvSpPr txBox="1">
            <a:spLocks/>
          </p:cNvSpPr>
          <p:nvPr/>
        </p:nvSpPr>
        <p:spPr>
          <a:xfrm>
            <a:off x="3096006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POST-PRODUCTION</a:t>
            </a:r>
          </a:p>
        </p:txBody>
      </p:sp>
      <p:sp>
        <p:nvSpPr>
          <p:cNvPr id="19" name="Google Shape;189;p12"/>
          <p:cNvSpPr txBox="1">
            <a:spLocks/>
          </p:cNvSpPr>
          <p:nvPr/>
        </p:nvSpPr>
        <p:spPr>
          <a:xfrm>
            <a:off x="4644008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CLAP DE FIN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548003" y="381894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096003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48745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378;p25">
            <a:extLst>
              <a:ext uri="{FF2B5EF4-FFF2-40B4-BE49-F238E27FC236}">
                <a16:creationId xmlns:a16="http://schemas.microsoft.com/office/drawing/2014/main" id="{B3BF4176-E74F-40EF-8F03-BFE74EBA07BE}"/>
              </a:ext>
            </a:extLst>
          </p:cNvPr>
          <p:cNvSpPr/>
          <p:nvPr/>
        </p:nvSpPr>
        <p:spPr>
          <a:xfrm rot="10800000" flipH="1" flipV="1">
            <a:off x="2634632" y="1547846"/>
            <a:ext cx="2729235" cy="610521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vo"/>
              </a:rPr>
              <a:t>Une capsule : Pourquoi ?</a:t>
            </a:r>
            <a:endParaRPr sz="2000" dirty="0">
              <a:solidFill>
                <a:srgbClr val="263248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vo"/>
            </a:endParaRPr>
          </a:p>
        </p:txBody>
      </p:sp>
      <p:sp>
        <p:nvSpPr>
          <p:cNvPr id="51" name="Google Shape;408;p26">
            <a:extLst>
              <a:ext uri="{FF2B5EF4-FFF2-40B4-BE49-F238E27FC236}">
                <a16:creationId xmlns:a16="http://schemas.microsoft.com/office/drawing/2014/main" id="{C810EAEF-645F-48DC-96B3-007FB574625A}"/>
              </a:ext>
            </a:extLst>
          </p:cNvPr>
          <p:cNvSpPr txBox="1">
            <a:spLocks/>
          </p:cNvSpPr>
          <p:nvPr/>
        </p:nvSpPr>
        <p:spPr>
          <a:xfrm>
            <a:off x="4589806" y="2921033"/>
            <a:ext cx="2729235" cy="87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200" indent="0">
              <a:buNone/>
            </a:pPr>
            <a:r>
              <a:rPr lang="fr-FR" sz="12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Séquence</a:t>
            </a:r>
            <a:r>
              <a:rPr lang="fr-FR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 de gestes pros, le </a:t>
            </a:r>
            <a:r>
              <a:rPr lang="fr-FR" sz="12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sens</a:t>
            </a:r>
            <a:r>
              <a:rPr lang="fr-FR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, les </a:t>
            </a:r>
            <a:r>
              <a:rPr lang="fr-FR" sz="12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points-clés </a:t>
            </a:r>
            <a:r>
              <a:rPr lang="fr-FR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à retenir</a:t>
            </a:r>
            <a:endParaRPr lang="fr-FR" sz="1200" i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" name="Google Shape;51;p4">
            <a:extLst>
              <a:ext uri="{FF2B5EF4-FFF2-40B4-BE49-F238E27FC236}">
                <a16:creationId xmlns:a16="http://schemas.microsoft.com/office/drawing/2014/main" id="{77EA8586-9CC6-464C-8D92-24740B49E127}"/>
              </a:ext>
            </a:extLst>
          </p:cNvPr>
          <p:cNvSpPr txBox="1"/>
          <p:nvPr/>
        </p:nvSpPr>
        <p:spPr>
          <a:xfrm>
            <a:off x="4278643" y="2944829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9800"/>
                </a:solidFill>
              </a:rPr>
              <a:t>“</a:t>
            </a:r>
            <a:endParaRPr sz="2400" b="1" dirty="0">
              <a:solidFill>
                <a:srgbClr val="FF9800"/>
              </a:solidFill>
            </a:endParaRPr>
          </a:p>
        </p:txBody>
      </p:sp>
      <p:sp>
        <p:nvSpPr>
          <p:cNvPr id="56" name="Google Shape;391;p26">
            <a:extLst>
              <a:ext uri="{FF2B5EF4-FFF2-40B4-BE49-F238E27FC236}">
                <a16:creationId xmlns:a16="http://schemas.microsoft.com/office/drawing/2014/main" id="{377D291F-DD4B-4171-8D0D-4C98497ED753}"/>
              </a:ext>
            </a:extLst>
          </p:cNvPr>
          <p:cNvSpPr/>
          <p:nvPr/>
        </p:nvSpPr>
        <p:spPr>
          <a:xfrm rot="10800000" flipH="1" flipV="1">
            <a:off x="931056" y="2355726"/>
            <a:ext cx="2379463" cy="6537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vo"/>
              </a:rPr>
              <a:t>Aborder ou réviser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vo"/>
              </a:rPr>
              <a:t>une notion difficile</a:t>
            </a:r>
          </a:p>
        </p:txBody>
      </p:sp>
      <p:sp>
        <p:nvSpPr>
          <p:cNvPr id="60" name="Google Shape;408;p26">
            <a:extLst>
              <a:ext uri="{FF2B5EF4-FFF2-40B4-BE49-F238E27FC236}">
                <a16:creationId xmlns:a16="http://schemas.microsoft.com/office/drawing/2014/main" id="{14D34892-AD1D-46E0-B71E-A250080AC650}"/>
              </a:ext>
            </a:extLst>
          </p:cNvPr>
          <p:cNvSpPr txBox="1">
            <a:spLocks/>
          </p:cNvSpPr>
          <p:nvPr/>
        </p:nvSpPr>
        <p:spPr>
          <a:xfrm>
            <a:off x="749697" y="2859782"/>
            <a:ext cx="2742183" cy="122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200" indent="0">
              <a:buNone/>
            </a:pPr>
            <a:r>
              <a:rPr lang="fr-FR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Voir ou réviser ce qui a été travaillé avec le formateur (</a:t>
            </a:r>
            <a:r>
              <a:rPr lang="fr-FR" sz="12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éviter des répétitions pour le formateur</a:t>
            </a:r>
            <a:r>
              <a:rPr lang="fr-FR" sz="12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) </a:t>
            </a:r>
            <a:endParaRPr lang="fr-FR" sz="1200" i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1" name="Google Shape;51;p4">
            <a:extLst>
              <a:ext uri="{FF2B5EF4-FFF2-40B4-BE49-F238E27FC236}">
                <a16:creationId xmlns:a16="http://schemas.microsoft.com/office/drawing/2014/main" id="{86A9DFED-CF4F-4DFF-88E0-207BAC6F14B4}"/>
              </a:ext>
            </a:extLst>
          </p:cNvPr>
          <p:cNvSpPr txBox="1"/>
          <p:nvPr/>
        </p:nvSpPr>
        <p:spPr>
          <a:xfrm>
            <a:off x="485290" y="2941522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9800"/>
                </a:solidFill>
              </a:rPr>
              <a:t>“</a:t>
            </a:r>
            <a:endParaRPr sz="2400" b="1" dirty="0">
              <a:solidFill>
                <a:srgbClr val="FF9800"/>
              </a:solidFill>
            </a:endParaRPr>
          </a:p>
        </p:txBody>
      </p:sp>
      <p:sp>
        <p:nvSpPr>
          <p:cNvPr id="31" name="Google Shape;391;p26">
            <a:extLst>
              <a:ext uri="{FF2B5EF4-FFF2-40B4-BE49-F238E27FC236}">
                <a16:creationId xmlns:a16="http://schemas.microsoft.com/office/drawing/2014/main" id="{41CDB025-7EA7-4D44-997D-F28DE8FFBB50}"/>
              </a:ext>
            </a:extLst>
          </p:cNvPr>
          <p:cNvSpPr/>
          <p:nvPr/>
        </p:nvSpPr>
        <p:spPr>
          <a:xfrm rot="10800000" flipH="1" flipV="1">
            <a:off x="4693210" y="2355725"/>
            <a:ext cx="2379463" cy="653701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vo"/>
              </a:rPr>
              <a:t>Apprendre,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vo"/>
              </a:rPr>
              <a:t>évaluer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364FB886-2913-4ECF-9C3A-CEEF50BC3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02" y="3944544"/>
            <a:ext cx="1061480" cy="106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7014A4A2-9D83-4092-BF52-F33499D8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29" y="3872201"/>
            <a:ext cx="1133823" cy="11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/>
      <p:bldP spid="52" grpId="0"/>
      <p:bldP spid="56" grpId="0" animBg="1"/>
      <p:bldP spid="60" grpId="0"/>
      <p:bldP spid="61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179512" y="2139702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dirty="0"/>
              <a:t>Une vidéo de 3’ à 10’</a:t>
            </a:r>
            <a:endParaRPr sz="1600" b="1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2843808" y="2139702"/>
            <a:ext cx="22464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dirty="0"/>
              <a:t>Un sujet - un objectif</a:t>
            </a:r>
            <a:endParaRPr sz="1600" b="1"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687374" y="2139702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dirty="0"/>
              <a:t>Un usage</a:t>
            </a:r>
            <a:endParaRPr sz="1600" b="1" dirty="0"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6" name="Google Shape;189;p12"/>
          <p:cNvSpPr txBox="1">
            <a:spLocks noGrp="1"/>
          </p:cNvSpPr>
          <p:nvPr>
            <p:ph type="title"/>
          </p:nvPr>
        </p:nvSpPr>
        <p:spPr>
          <a:xfrm>
            <a:off x="0" y="380463"/>
            <a:ext cx="1548000" cy="770400"/>
          </a:xfrm>
          <a:prstGeom prst="rect">
            <a:avLst/>
          </a:prstGeom>
          <a:solidFill>
            <a:srgbClr val="FF98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/>
              <a:t>UNE CAPSULE :</a:t>
            </a:r>
            <a:br>
              <a:rPr lang="en" sz="1050" dirty="0"/>
            </a:br>
            <a:r>
              <a:rPr lang="en" sz="1050" dirty="0"/>
              <a:t>POURQUOI ? C’EST QUOI ?</a:t>
            </a:r>
            <a:endParaRPr sz="1050" dirty="0"/>
          </a:p>
        </p:txBody>
      </p:sp>
      <p:sp>
        <p:nvSpPr>
          <p:cNvPr id="17" name="Google Shape;189;p12"/>
          <p:cNvSpPr txBox="1">
            <a:spLocks/>
          </p:cNvSpPr>
          <p:nvPr/>
        </p:nvSpPr>
        <p:spPr>
          <a:xfrm>
            <a:off x="1548003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LES 3 ETAPES</a:t>
            </a:r>
          </a:p>
          <a:p>
            <a:pPr algn="ctr"/>
            <a:r>
              <a:rPr lang="fr-FR" sz="1050" dirty="0"/>
              <a:t>POUR REALISER UNE </a:t>
            </a:r>
          </a:p>
          <a:p>
            <a:pPr algn="ctr"/>
            <a:r>
              <a:rPr lang="fr-FR" sz="1050" dirty="0"/>
              <a:t>CAPSULE</a:t>
            </a:r>
          </a:p>
        </p:txBody>
      </p:sp>
      <p:sp>
        <p:nvSpPr>
          <p:cNvPr id="18" name="Google Shape;189;p12"/>
          <p:cNvSpPr txBox="1">
            <a:spLocks/>
          </p:cNvSpPr>
          <p:nvPr/>
        </p:nvSpPr>
        <p:spPr>
          <a:xfrm>
            <a:off x="3096006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POST-PRODUCTION</a:t>
            </a:r>
          </a:p>
        </p:txBody>
      </p:sp>
      <p:sp>
        <p:nvSpPr>
          <p:cNvPr id="19" name="Google Shape;189;p12"/>
          <p:cNvSpPr txBox="1">
            <a:spLocks/>
          </p:cNvSpPr>
          <p:nvPr/>
        </p:nvSpPr>
        <p:spPr>
          <a:xfrm>
            <a:off x="4644008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CLAP DE FIN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548003" y="381894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096003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48745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Caméra vidéo avec un remplissage uni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725287" y="2761370"/>
            <a:ext cx="1131794" cy="1014992"/>
          </a:xfrm>
          <a:prstGeom prst="rect">
            <a:avLst/>
          </a:prstGeom>
          <a:noFill/>
        </p:spPr>
      </p:pic>
      <p:grpSp>
        <p:nvGrpSpPr>
          <p:cNvPr id="25" name="Google Shape;945;p37"/>
          <p:cNvGrpSpPr>
            <a:grpSpLocks noChangeAspect="1"/>
          </p:cNvGrpSpPr>
          <p:nvPr/>
        </p:nvGrpSpPr>
        <p:grpSpPr>
          <a:xfrm>
            <a:off x="6300192" y="2761370"/>
            <a:ext cx="1192026" cy="1143473"/>
            <a:chOff x="5233525" y="4954450"/>
            <a:chExt cx="538275" cy="516350"/>
          </a:xfrm>
        </p:grpSpPr>
        <p:sp>
          <p:nvSpPr>
            <p:cNvPr id="26" name="Google Shape;946;p37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47;p37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48;p37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49;p3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50;p37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51;p37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52;p37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53;p37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54;p37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55;p3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6;p37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285;p19">
            <a:extLst>
              <a:ext uri="{FF2B5EF4-FFF2-40B4-BE49-F238E27FC236}">
                <a16:creationId xmlns:a16="http://schemas.microsoft.com/office/drawing/2014/main" id="{6A97446D-93F2-453A-9A33-A95C7791C141}"/>
              </a:ext>
            </a:extLst>
          </p:cNvPr>
          <p:cNvSpPr txBox="1">
            <a:spLocks/>
          </p:cNvSpPr>
          <p:nvPr/>
        </p:nvSpPr>
        <p:spPr>
          <a:xfrm rot="10800000" flipV="1">
            <a:off x="2627783" y="3909448"/>
            <a:ext cx="2808312" cy="1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sz="1400" i="1" dirty="0"/>
              <a:t>A la fin de cette vidéo, </a:t>
            </a:r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fr-FR" sz="1400" i="1" dirty="0"/>
              <a:t>vous serez capable de « … »</a:t>
            </a:r>
          </a:p>
        </p:txBody>
      </p:sp>
      <p:sp>
        <p:nvSpPr>
          <p:cNvPr id="39" name="Google Shape;285;p19">
            <a:extLst>
              <a:ext uri="{FF2B5EF4-FFF2-40B4-BE49-F238E27FC236}">
                <a16:creationId xmlns:a16="http://schemas.microsoft.com/office/drawing/2014/main" id="{3049778E-B7E2-4117-8053-8D6B9E437932}"/>
              </a:ext>
            </a:extLst>
          </p:cNvPr>
          <p:cNvSpPr txBox="1">
            <a:spLocks/>
          </p:cNvSpPr>
          <p:nvPr/>
        </p:nvSpPr>
        <p:spPr>
          <a:xfrm rot="10800000" flipV="1">
            <a:off x="-108520" y="3909449"/>
            <a:ext cx="2808312" cy="1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sz="1400" i="1" dirty="0"/>
              <a:t>Un clip, une animation, de l’audio</a:t>
            </a:r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fr-FR" sz="1400" i="1" dirty="0"/>
              <a:t>(avec ou sans interaction de l’apprenant avec la vidéo)</a:t>
            </a:r>
          </a:p>
        </p:txBody>
      </p:sp>
      <p:sp>
        <p:nvSpPr>
          <p:cNvPr id="40" name="Google Shape;285;p19">
            <a:extLst>
              <a:ext uri="{FF2B5EF4-FFF2-40B4-BE49-F238E27FC236}">
                <a16:creationId xmlns:a16="http://schemas.microsoft.com/office/drawing/2014/main" id="{158DD231-C1C0-4E66-8C59-704E7F5DA0D6}"/>
              </a:ext>
            </a:extLst>
          </p:cNvPr>
          <p:cNvSpPr txBox="1">
            <a:spLocks/>
          </p:cNvSpPr>
          <p:nvPr/>
        </p:nvSpPr>
        <p:spPr>
          <a:xfrm rot="10800000" flipV="1">
            <a:off x="5508105" y="3909448"/>
            <a:ext cx="2808312" cy="1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sz="1400" i="1" dirty="0"/>
              <a:t>Classe inversée, e-learning, révision, évaluation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35B28D8-12E0-4EF8-A9EF-A8FC218A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97254"/>
            <a:ext cx="2246401" cy="115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E20A0952-3675-4EE9-8842-2EFC8BAA6030}"/>
              </a:ext>
            </a:extLst>
          </p:cNvPr>
          <p:cNvGrpSpPr/>
          <p:nvPr/>
        </p:nvGrpSpPr>
        <p:grpSpPr>
          <a:xfrm>
            <a:off x="2135499" y="1558281"/>
            <a:ext cx="3978581" cy="437405"/>
            <a:chOff x="1835696" y="1999655"/>
            <a:chExt cx="3948668" cy="610524"/>
          </a:xfrm>
        </p:grpSpPr>
        <p:sp>
          <p:nvSpPr>
            <p:cNvPr id="42" name="Google Shape;378;p25">
              <a:extLst>
                <a:ext uri="{FF2B5EF4-FFF2-40B4-BE49-F238E27FC236}">
                  <a16:creationId xmlns:a16="http://schemas.microsoft.com/office/drawing/2014/main" id="{1693F1FB-E0A9-4537-A82A-052AD419D799}"/>
                </a:ext>
              </a:extLst>
            </p:cNvPr>
            <p:cNvSpPr/>
            <p:nvPr/>
          </p:nvSpPr>
          <p:spPr>
            <a:xfrm rot="10800000" flipH="1" flipV="1">
              <a:off x="2446217" y="1999658"/>
              <a:ext cx="2729235" cy="61052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dirty="0">
                  <a:solidFill>
                    <a:srgbClr val="263248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Arvo"/>
                </a:rPr>
                <a:t>Une capsule : c’est quoi ?</a:t>
              </a:r>
              <a:endParaRPr sz="2000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vo"/>
              </a:endParaRPr>
            </a:p>
          </p:txBody>
        </p:sp>
        <p:sp>
          <p:nvSpPr>
            <p:cNvPr id="43" name="Google Shape;379;p25">
              <a:extLst>
                <a:ext uri="{FF2B5EF4-FFF2-40B4-BE49-F238E27FC236}">
                  <a16:creationId xmlns:a16="http://schemas.microsoft.com/office/drawing/2014/main" id="{2ECE8B7A-61E8-4CED-B3FD-1BD855290662}"/>
                </a:ext>
              </a:extLst>
            </p:cNvPr>
            <p:cNvSpPr/>
            <p:nvPr/>
          </p:nvSpPr>
          <p:spPr>
            <a:xfrm rot="10800000" flipH="1">
              <a:off x="5173843" y="1999655"/>
              <a:ext cx="610521" cy="610521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4" name="Google Shape;380;p25">
              <a:extLst>
                <a:ext uri="{FF2B5EF4-FFF2-40B4-BE49-F238E27FC236}">
                  <a16:creationId xmlns:a16="http://schemas.microsoft.com/office/drawing/2014/main" id="{D0E33517-7443-41BD-B8DF-93CE718F74AA}"/>
                </a:ext>
              </a:extLst>
            </p:cNvPr>
            <p:cNvSpPr/>
            <p:nvPr/>
          </p:nvSpPr>
          <p:spPr>
            <a:xfrm flipH="1">
              <a:off x="1835696" y="1999655"/>
              <a:ext cx="610521" cy="610521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6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build="p"/>
      <p:bldP spid="285" grpId="0" build="p"/>
      <p:bldP spid="286" grpId="0" build="p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me 34">
            <a:extLst>
              <a:ext uri="{FF2B5EF4-FFF2-40B4-BE49-F238E27FC236}">
                <a16:creationId xmlns:a16="http://schemas.microsoft.com/office/drawing/2014/main" id="{803310FA-800F-4922-9DDA-073A4CBD6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859169"/>
              </p:ext>
            </p:extLst>
          </p:nvPr>
        </p:nvGraphicFramePr>
        <p:xfrm>
          <a:off x="683572" y="1339591"/>
          <a:ext cx="7058541" cy="282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6" name="Google Shape;189;p12"/>
          <p:cNvSpPr txBox="1">
            <a:spLocks noGrp="1"/>
          </p:cNvSpPr>
          <p:nvPr>
            <p:ph type="title"/>
          </p:nvPr>
        </p:nvSpPr>
        <p:spPr>
          <a:xfrm>
            <a:off x="0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/>
              <a:t>UNE CAPSULE :</a:t>
            </a:r>
            <a:br>
              <a:rPr lang="en" sz="1050" dirty="0"/>
            </a:br>
            <a:r>
              <a:rPr lang="en" sz="1050" dirty="0"/>
              <a:t>POURQUOI ? C’EST QUOI ?</a:t>
            </a:r>
            <a:endParaRPr sz="1050" dirty="0">
              <a:sym typeface="Arial"/>
            </a:endParaRPr>
          </a:p>
        </p:txBody>
      </p:sp>
      <p:sp>
        <p:nvSpPr>
          <p:cNvPr id="17" name="Google Shape;189;p12"/>
          <p:cNvSpPr txBox="1">
            <a:spLocks/>
          </p:cNvSpPr>
          <p:nvPr/>
        </p:nvSpPr>
        <p:spPr>
          <a:xfrm>
            <a:off x="1548003" y="380463"/>
            <a:ext cx="1548000" cy="7704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FFFFFF"/>
              </a:buClr>
              <a:buSzPts val="2000"/>
              <a:buFont typeface="Roboto Condensed"/>
              <a:buNone/>
              <a:defRPr sz="11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LES 3 ETAPES </a:t>
            </a:r>
          </a:p>
          <a:p>
            <a:pPr algn="ctr"/>
            <a:r>
              <a:rPr lang="fr-FR" sz="1050" dirty="0"/>
              <a:t>POUR REALISER UNE CAPSULE</a:t>
            </a:r>
          </a:p>
        </p:txBody>
      </p:sp>
      <p:sp>
        <p:nvSpPr>
          <p:cNvPr id="18" name="Google Shape;189;p12"/>
          <p:cNvSpPr txBox="1">
            <a:spLocks/>
          </p:cNvSpPr>
          <p:nvPr/>
        </p:nvSpPr>
        <p:spPr>
          <a:xfrm>
            <a:off x="3096006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POST-PRODUCTION</a:t>
            </a:r>
          </a:p>
        </p:txBody>
      </p:sp>
      <p:sp>
        <p:nvSpPr>
          <p:cNvPr id="19" name="Google Shape;189;p12"/>
          <p:cNvSpPr txBox="1">
            <a:spLocks/>
          </p:cNvSpPr>
          <p:nvPr/>
        </p:nvSpPr>
        <p:spPr>
          <a:xfrm>
            <a:off x="4644008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CLAP DE FIN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548003" y="381894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096003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48745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287;p19">
            <a:extLst>
              <a:ext uri="{FF2B5EF4-FFF2-40B4-BE49-F238E27FC236}">
                <a16:creationId xmlns:a16="http://schemas.microsoft.com/office/drawing/2014/main" id="{3347FBF3-669D-4D76-B488-8F77FD596230}"/>
              </a:ext>
            </a:extLst>
          </p:cNvPr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grpSp>
        <p:nvGrpSpPr>
          <p:cNvPr id="36" name="Google Shape;376;p25">
            <a:extLst>
              <a:ext uri="{FF2B5EF4-FFF2-40B4-BE49-F238E27FC236}">
                <a16:creationId xmlns:a16="http://schemas.microsoft.com/office/drawing/2014/main" id="{BD1DBABD-A7D0-4C80-B7F6-F3F90EA21633}"/>
              </a:ext>
            </a:extLst>
          </p:cNvPr>
          <p:cNvGrpSpPr/>
          <p:nvPr/>
        </p:nvGrpSpPr>
        <p:grpSpPr>
          <a:xfrm>
            <a:off x="380067" y="4083918"/>
            <a:ext cx="3471853" cy="971883"/>
            <a:chOff x="185742" y="1287960"/>
            <a:chExt cx="8044528" cy="2067200"/>
          </a:xfrm>
        </p:grpSpPr>
        <p:sp>
          <p:nvSpPr>
            <p:cNvPr id="40" name="Google Shape;377;p25">
              <a:extLst>
                <a:ext uri="{FF2B5EF4-FFF2-40B4-BE49-F238E27FC236}">
                  <a16:creationId xmlns:a16="http://schemas.microsoft.com/office/drawing/2014/main" id="{B6EB1E4E-0646-476D-A741-876EC1EB0FE7}"/>
                </a:ext>
              </a:extLst>
            </p:cNvPr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3" name="Google Shape;378;p25">
              <a:extLst>
                <a:ext uri="{FF2B5EF4-FFF2-40B4-BE49-F238E27FC236}">
                  <a16:creationId xmlns:a16="http://schemas.microsoft.com/office/drawing/2014/main" id="{8C107E8C-36FB-4BBE-A1D0-844F19C4917A}"/>
                </a:ext>
              </a:extLst>
            </p:cNvPr>
            <p:cNvSpPr/>
            <p:nvPr/>
          </p:nvSpPr>
          <p:spPr>
            <a:xfrm rot="10800000" flipH="1" flipV="1">
              <a:off x="1423251" y="1697050"/>
              <a:ext cx="5566499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263248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Arvo"/>
                </a:rPr>
                <a:t>3 ETAPES</a:t>
              </a:r>
              <a:endParaRPr lang="fr-FR" sz="1600" b="1" dirty="0">
                <a:solidFill>
                  <a:srgbClr val="263248"/>
                </a:solidFill>
              </a:endParaRPr>
            </a:p>
          </p:txBody>
        </p:sp>
        <p:sp>
          <p:nvSpPr>
            <p:cNvPr id="44" name="Google Shape;379;p25">
              <a:extLst>
                <a:ext uri="{FF2B5EF4-FFF2-40B4-BE49-F238E27FC236}">
                  <a16:creationId xmlns:a16="http://schemas.microsoft.com/office/drawing/2014/main" id="{BEBE0D08-7482-4872-A302-E8BC5BF6D341}"/>
                </a:ext>
              </a:extLst>
            </p:cNvPr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5" name="Google Shape;380;p25">
              <a:extLst>
                <a:ext uri="{FF2B5EF4-FFF2-40B4-BE49-F238E27FC236}">
                  <a16:creationId xmlns:a16="http://schemas.microsoft.com/office/drawing/2014/main" id="{F7C1B964-273C-48EE-B17A-6D42B6F9AE06}"/>
                </a:ext>
              </a:extLst>
            </p:cNvPr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6" name="Google Shape;381;p25">
              <a:extLst>
                <a:ext uri="{FF2B5EF4-FFF2-40B4-BE49-F238E27FC236}">
                  <a16:creationId xmlns:a16="http://schemas.microsoft.com/office/drawing/2014/main" id="{3F768CEA-CBFA-487B-B7B7-02DBD99330E2}"/>
                </a:ext>
              </a:extLst>
            </p:cNvPr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pic>
        <p:nvPicPr>
          <p:cNvPr id="49" name="Picture 2" descr="RÃ©sultat de recherche d'images pour &quot;bande noire film&quot;">
            <a:extLst>
              <a:ext uri="{FF2B5EF4-FFF2-40B4-BE49-F238E27FC236}">
                <a16:creationId xmlns:a16="http://schemas.microsoft.com/office/drawing/2014/main" id="{CFA65F55-F5AB-43C6-B634-FC9E495D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92831"/>
            <a:ext cx="2277568" cy="14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4BFC8E3-FEBA-4EC8-841B-208B6C0F1F05}"/>
              </a:ext>
            </a:extLst>
          </p:cNvPr>
          <p:cNvSpPr txBox="1"/>
          <p:nvPr/>
        </p:nvSpPr>
        <p:spPr>
          <a:xfrm>
            <a:off x="7114940" y="172926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Capsule vidéo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badasse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4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9;p12"/>
          <p:cNvSpPr txBox="1">
            <a:spLocks noGrp="1"/>
          </p:cNvSpPr>
          <p:nvPr>
            <p:ph type="title"/>
          </p:nvPr>
        </p:nvSpPr>
        <p:spPr>
          <a:xfrm>
            <a:off x="0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/>
              <a:t>UNE CAPSULE :</a:t>
            </a:r>
            <a:br>
              <a:rPr lang="en" sz="1050" dirty="0"/>
            </a:br>
            <a:r>
              <a:rPr lang="en" sz="1050" dirty="0"/>
              <a:t>POURQUOI ? C’EST QUOI ?</a:t>
            </a:r>
            <a:endParaRPr sz="1050" dirty="0">
              <a:sym typeface="Arial"/>
            </a:endParaRPr>
          </a:p>
        </p:txBody>
      </p:sp>
      <p:sp>
        <p:nvSpPr>
          <p:cNvPr id="17" name="Google Shape;189;p12"/>
          <p:cNvSpPr txBox="1">
            <a:spLocks/>
          </p:cNvSpPr>
          <p:nvPr/>
        </p:nvSpPr>
        <p:spPr>
          <a:xfrm>
            <a:off x="1548003" y="380463"/>
            <a:ext cx="1548000" cy="7704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FFFFFF"/>
              </a:buClr>
              <a:buSzPts val="2000"/>
              <a:buFont typeface="Roboto Condensed"/>
              <a:buNone/>
              <a:defRPr sz="11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LES 3 ETAPES </a:t>
            </a:r>
          </a:p>
          <a:p>
            <a:pPr algn="ctr"/>
            <a:r>
              <a:rPr lang="fr-FR" sz="1050" dirty="0"/>
              <a:t>POUR REALISER UNE CAPSULE</a:t>
            </a:r>
          </a:p>
        </p:txBody>
      </p:sp>
      <p:sp>
        <p:nvSpPr>
          <p:cNvPr id="18" name="Google Shape;189;p12"/>
          <p:cNvSpPr txBox="1">
            <a:spLocks/>
          </p:cNvSpPr>
          <p:nvPr/>
        </p:nvSpPr>
        <p:spPr>
          <a:xfrm>
            <a:off x="3096006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POST-PRODUCTION</a:t>
            </a:r>
          </a:p>
        </p:txBody>
      </p:sp>
      <p:sp>
        <p:nvSpPr>
          <p:cNvPr id="19" name="Google Shape;189;p12"/>
          <p:cNvSpPr txBox="1">
            <a:spLocks/>
          </p:cNvSpPr>
          <p:nvPr/>
        </p:nvSpPr>
        <p:spPr>
          <a:xfrm>
            <a:off x="4644008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CLAP DE FIN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548003" y="381894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096003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48745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287;p19">
            <a:extLst>
              <a:ext uri="{FF2B5EF4-FFF2-40B4-BE49-F238E27FC236}">
                <a16:creationId xmlns:a16="http://schemas.microsoft.com/office/drawing/2014/main" id="{357F07A0-F3D8-4B55-B4F1-9F9B8C9890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56" name="Google Shape;389;p26">
            <a:extLst>
              <a:ext uri="{FF2B5EF4-FFF2-40B4-BE49-F238E27FC236}">
                <a16:creationId xmlns:a16="http://schemas.microsoft.com/office/drawing/2014/main" id="{C4EF4275-03C6-4BB7-AD2E-2D3363FFCD64}"/>
              </a:ext>
            </a:extLst>
          </p:cNvPr>
          <p:cNvGrpSpPr/>
          <p:nvPr/>
        </p:nvGrpSpPr>
        <p:grpSpPr>
          <a:xfrm>
            <a:off x="2051720" y="1419622"/>
            <a:ext cx="5043757" cy="907708"/>
            <a:chOff x="-1535283" y="1287960"/>
            <a:chExt cx="11486579" cy="2067200"/>
          </a:xfrm>
        </p:grpSpPr>
        <p:sp>
          <p:nvSpPr>
            <p:cNvPr id="57" name="Google Shape;390;p26">
              <a:extLst>
                <a:ext uri="{FF2B5EF4-FFF2-40B4-BE49-F238E27FC236}">
                  <a16:creationId xmlns:a16="http://schemas.microsoft.com/office/drawing/2014/main" id="{25C5F20D-A9BC-493A-91A5-89093EC92D9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8" name="Google Shape;391;p26">
              <a:extLst>
                <a:ext uri="{FF2B5EF4-FFF2-40B4-BE49-F238E27FC236}">
                  <a16:creationId xmlns:a16="http://schemas.microsoft.com/office/drawing/2014/main" id="{D21AB6C4-9525-4C8C-9DF6-C42C53F04238}"/>
                </a:ext>
              </a:extLst>
            </p:cNvPr>
            <p:cNvSpPr/>
            <p:nvPr/>
          </p:nvSpPr>
          <p:spPr>
            <a:xfrm rot="10800000" flipH="1" flipV="1">
              <a:off x="-308909" y="1697040"/>
              <a:ext cx="9030601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rgbClr val="263248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Arvo"/>
                </a:rPr>
                <a:t>FORMULER UN PITCH,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rgbClr val="263248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Arvo"/>
                </a:rPr>
                <a:t>UN SUJET ET UN OBJECTIF </a:t>
              </a:r>
              <a:endParaRPr sz="1600" b="1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vo"/>
              </a:endParaRPr>
            </a:p>
          </p:txBody>
        </p:sp>
        <p:sp>
          <p:nvSpPr>
            <p:cNvPr id="59" name="Google Shape;392;p26">
              <a:extLst>
                <a:ext uri="{FF2B5EF4-FFF2-40B4-BE49-F238E27FC236}">
                  <a16:creationId xmlns:a16="http://schemas.microsoft.com/office/drawing/2014/main" id="{C74B4C0E-7B71-4793-AD03-2FA975037F09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0" name="Google Shape;393;p26">
              <a:extLst>
                <a:ext uri="{FF2B5EF4-FFF2-40B4-BE49-F238E27FC236}">
                  <a16:creationId xmlns:a16="http://schemas.microsoft.com/office/drawing/2014/main" id="{41A18646-42B8-4578-A404-BE4BDD0147DE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1" name="Google Shape;394;p26">
              <a:extLst>
                <a:ext uri="{FF2B5EF4-FFF2-40B4-BE49-F238E27FC236}">
                  <a16:creationId xmlns:a16="http://schemas.microsoft.com/office/drawing/2014/main" id="{44D7CDED-D635-4D30-B7F7-CAF7F0CBC9E7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69" name="Google Shape;285;p19">
            <a:extLst>
              <a:ext uri="{FF2B5EF4-FFF2-40B4-BE49-F238E27FC236}">
                <a16:creationId xmlns:a16="http://schemas.microsoft.com/office/drawing/2014/main" id="{F48EEBE6-5BF1-4328-9A0C-7513051230A9}"/>
              </a:ext>
            </a:extLst>
          </p:cNvPr>
          <p:cNvSpPr txBox="1">
            <a:spLocks/>
          </p:cNvSpPr>
          <p:nvPr/>
        </p:nvSpPr>
        <p:spPr>
          <a:xfrm rot="10800000" flipV="1">
            <a:off x="5292081" y="3857225"/>
            <a:ext cx="2829976" cy="94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Quel objectif 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i="1" dirty="0"/>
              <a:t>Référentiel de compétences</a:t>
            </a:r>
          </a:p>
        </p:txBody>
      </p:sp>
      <p:pic>
        <p:nvPicPr>
          <p:cNvPr id="72" name="Picture 2" descr="Afficher l’image source">
            <a:extLst>
              <a:ext uri="{FF2B5EF4-FFF2-40B4-BE49-F238E27FC236}">
                <a16:creationId xmlns:a16="http://schemas.microsoft.com/office/drawing/2014/main" id="{CDCB005B-846A-4911-8B17-9D3F154D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61" y="2394062"/>
            <a:ext cx="2737203" cy="1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6300BF02-3AF6-4A54-9D03-65A44DD2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4486"/>
            <a:ext cx="2131908" cy="15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oogle Shape;285;p19">
            <a:extLst>
              <a:ext uri="{FF2B5EF4-FFF2-40B4-BE49-F238E27FC236}">
                <a16:creationId xmlns:a16="http://schemas.microsoft.com/office/drawing/2014/main" id="{2A748B37-E6EB-4B24-821F-F9BC56394790}"/>
              </a:ext>
            </a:extLst>
          </p:cNvPr>
          <p:cNvSpPr txBox="1">
            <a:spLocks/>
          </p:cNvSpPr>
          <p:nvPr/>
        </p:nvSpPr>
        <p:spPr>
          <a:xfrm rot="10800000" flipV="1">
            <a:off x="107505" y="2345056"/>
            <a:ext cx="2116121" cy="94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Quel sujet 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i="1" dirty="0"/>
              <a:t>Domaine ou sous-domaine</a:t>
            </a:r>
          </a:p>
        </p:txBody>
      </p:sp>
      <p:sp>
        <p:nvSpPr>
          <p:cNvPr id="74" name="Google Shape;285;p19">
            <a:extLst>
              <a:ext uri="{FF2B5EF4-FFF2-40B4-BE49-F238E27FC236}">
                <a16:creationId xmlns:a16="http://schemas.microsoft.com/office/drawing/2014/main" id="{32F09724-B7C0-4490-B2F5-BF4D13813405}"/>
              </a:ext>
            </a:extLst>
          </p:cNvPr>
          <p:cNvSpPr txBox="1">
            <a:spLocks/>
          </p:cNvSpPr>
          <p:nvPr/>
        </p:nvSpPr>
        <p:spPr>
          <a:xfrm rot="10800000" flipV="1">
            <a:off x="2843808" y="2931790"/>
            <a:ext cx="2737201" cy="55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Quel usage (pour le pitch)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i="1" dirty="0"/>
              <a:t>Classe inversée, e-learning,</a:t>
            </a:r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fr-FR" sz="1400" i="1" dirty="0"/>
              <a:t>révision, évaluation (quizz)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0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9;p12"/>
          <p:cNvSpPr txBox="1">
            <a:spLocks noGrp="1"/>
          </p:cNvSpPr>
          <p:nvPr>
            <p:ph type="title"/>
          </p:nvPr>
        </p:nvSpPr>
        <p:spPr>
          <a:xfrm>
            <a:off x="0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/>
              <a:t>UNE CAPSULE :</a:t>
            </a:r>
            <a:br>
              <a:rPr lang="en" sz="1050" dirty="0"/>
            </a:br>
            <a:r>
              <a:rPr lang="en" sz="1050" dirty="0"/>
              <a:t>POURQUOI ? C’EST QUOI ?</a:t>
            </a:r>
            <a:endParaRPr sz="1050" dirty="0">
              <a:sym typeface="Arial"/>
            </a:endParaRPr>
          </a:p>
        </p:txBody>
      </p:sp>
      <p:sp>
        <p:nvSpPr>
          <p:cNvPr id="17" name="Google Shape;189;p12"/>
          <p:cNvSpPr txBox="1">
            <a:spLocks/>
          </p:cNvSpPr>
          <p:nvPr/>
        </p:nvSpPr>
        <p:spPr>
          <a:xfrm>
            <a:off x="1548003" y="380463"/>
            <a:ext cx="1548000" cy="7704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FFFFFF"/>
              </a:buClr>
              <a:buSzPts val="2000"/>
              <a:buFont typeface="Roboto Condensed"/>
              <a:buNone/>
              <a:defRPr sz="11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LES 3 ETAPES</a:t>
            </a:r>
          </a:p>
          <a:p>
            <a:pPr algn="ctr"/>
            <a:r>
              <a:rPr lang="fr-FR" sz="1050" dirty="0"/>
              <a:t>POUR REALISER UNE CAPSULE</a:t>
            </a:r>
          </a:p>
        </p:txBody>
      </p:sp>
      <p:sp>
        <p:nvSpPr>
          <p:cNvPr id="18" name="Google Shape;189;p12"/>
          <p:cNvSpPr txBox="1">
            <a:spLocks/>
          </p:cNvSpPr>
          <p:nvPr/>
        </p:nvSpPr>
        <p:spPr>
          <a:xfrm>
            <a:off x="3096006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POST-PRODUCTION</a:t>
            </a:r>
          </a:p>
        </p:txBody>
      </p:sp>
      <p:sp>
        <p:nvSpPr>
          <p:cNvPr id="19" name="Google Shape;189;p12"/>
          <p:cNvSpPr txBox="1">
            <a:spLocks/>
          </p:cNvSpPr>
          <p:nvPr/>
        </p:nvSpPr>
        <p:spPr>
          <a:xfrm>
            <a:off x="4644008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CLAP DE FIN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548003" y="381894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096003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48745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287;p19">
            <a:extLst>
              <a:ext uri="{FF2B5EF4-FFF2-40B4-BE49-F238E27FC236}">
                <a16:creationId xmlns:a16="http://schemas.microsoft.com/office/drawing/2014/main" id="{357F07A0-F3D8-4B55-B4F1-9F9B8C9890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56" name="Google Shape;389;p26">
            <a:extLst>
              <a:ext uri="{FF2B5EF4-FFF2-40B4-BE49-F238E27FC236}">
                <a16:creationId xmlns:a16="http://schemas.microsoft.com/office/drawing/2014/main" id="{C4EF4275-03C6-4BB7-AD2E-2D3363FFCD64}"/>
              </a:ext>
            </a:extLst>
          </p:cNvPr>
          <p:cNvGrpSpPr/>
          <p:nvPr/>
        </p:nvGrpSpPr>
        <p:grpSpPr>
          <a:xfrm>
            <a:off x="3131840" y="1419622"/>
            <a:ext cx="5043757" cy="907708"/>
            <a:chOff x="-1535283" y="1287960"/>
            <a:chExt cx="11486579" cy="2067200"/>
          </a:xfrm>
        </p:grpSpPr>
        <p:sp>
          <p:nvSpPr>
            <p:cNvPr id="57" name="Google Shape;390;p26">
              <a:extLst>
                <a:ext uri="{FF2B5EF4-FFF2-40B4-BE49-F238E27FC236}">
                  <a16:creationId xmlns:a16="http://schemas.microsoft.com/office/drawing/2014/main" id="{25C5F20D-A9BC-493A-91A5-89093EC92D9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8" name="Google Shape;391;p26">
              <a:extLst>
                <a:ext uri="{FF2B5EF4-FFF2-40B4-BE49-F238E27FC236}">
                  <a16:creationId xmlns:a16="http://schemas.microsoft.com/office/drawing/2014/main" id="{D21AB6C4-9525-4C8C-9DF6-C42C53F04238}"/>
                </a:ext>
              </a:extLst>
            </p:cNvPr>
            <p:cNvSpPr/>
            <p:nvPr/>
          </p:nvSpPr>
          <p:spPr>
            <a:xfrm rot="10800000" flipH="1" flipV="1">
              <a:off x="-308909" y="1697040"/>
              <a:ext cx="9030601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rgbClr val="263248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Arvo"/>
                </a:rPr>
                <a:t>SCENARISER LE CONTENU </a:t>
              </a:r>
              <a:endParaRPr sz="1600" b="1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vo"/>
              </a:endParaRPr>
            </a:p>
          </p:txBody>
        </p:sp>
        <p:sp>
          <p:nvSpPr>
            <p:cNvPr id="59" name="Google Shape;392;p26">
              <a:extLst>
                <a:ext uri="{FF2B5EF4-FFF2-40B4-BE49-F238E27FC236}">
                  <a16:creationId xmlns:a16="http://schemas.microsoft.com/office/drawing/2014/main" id="{C74B4C0E-7B71-4793-AD03-2FA975037F09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0" name="Google Shape;393;p26">
              <a:extLst>
                <a:ext uri="{FF2B5EF4-FFF2-40B4-BE49-F238E27FC236}">
                  <a16:creationId xmlns:a16="http://schemas.microsoft.com/office/drawing/2014/main" id="{41A18646-42B8-4578-A404-BE4BDD0147DE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1" name="Google Shape;394;p26">
              <a:extLst>
                <a:ext uri="{FF2B5EF4-FFF2-40B4-BE49-F238E27FC236}">
                  <a16:creationId xmlns:a16="http://schemas.microsoft.com/office/drawing/2014/main" id="{44D7CDED-D635-4D30-B7F7-CAF7F0CBC9E7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24" name="Google Shape;285;p19">
            <a:extLst>
              <a:ext uri="{FF2B5EF4-FFF2-40B4-BE49-F238E27FC236}">
                <a16:creationId xmlns:a16="http://schemas.microsoft.com/office/drawing/2014/main" id="{80F5DA81-1DA0-4794-A1BD-55F429907C13}"/>
              </a:ext>
            </a:extLst>
          </p:cNvPr>
          <p:cNvSpPr txBox="1">
            <a:spLocks/>
          </p:cNvSpPr>
          <p:nvPr/>
        </p:nvSpPr>
        <p:spPr>
          <a:xfrm rot="10800000" flipV="1">
            <a:off x="-180528" y="2434735"/>
            <a:ext cx="2916485" cy="143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Quel contenu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i="1" dirty="0"/>
              <a:t>Lister les gestes pros,</a:t>
            </a:r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fr-FR" sz="1400" i="1" dirty="0"/>
              <a:t>points-clés liés à la compétence,</a:t>
            </a:r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fr-FR" sz="1400" i="1" dirty="0"/>
              <a:t>autres ressources</a:t>
            </a:r>
          </a:p>
        </p:txBody>
      </p:sp>
      <p:sp>
        <p:nvSpPr>
          <p:cNvPr id="25" name="Google Shape;285;p19">
            <a:extLst>
              <a:ext uri="{FF2B5EF4-FFF2-40B4-BE49-F238E27FC236}">
                <a16:creationId xmlns:a16="http://schemas.microsoft.com/office/drawing/2014/main" id="{CA91B19F-5E9D-4C85-9818-C91F68AB406E}"/>
              </a:ext>
            </a:extLst>
          </p:cNvPr>
          <p:cNvSpPr txBox="1">
            <a:spLocks/>
          </p:cNvSpPr>
          <p:nvPr/>
        </p:nvSpPr>
        <p:spPr>
          <a:xfrm rot="10800000" flipV="1">
            <a:off x="1907704" y="3707026"/>
            <a:ext cx="1944216" cy="30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Quel séquençage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i="1" dirty="0"/>
              <a:t>Organiser l’enchaînement des étapes dans une progression pédagogique</a:t>
            </a:r>
          </a:p>
        </p:txBody>
      </p:sp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6C74FF0C-D454-469A-A7A9-917F773E0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23157"/>
            <a:ext cx="941749" cy="6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285;p19">
            <a:extLst>
              <a:ext uri="{FF2B5EF4-FFF2-40B4-BE49-F238E27FC236}">
                <a16:creationId xmlns:a16="http://schemas.microsoft.com/office/drawing/2014/main" id="{2EE471BF-47C7-4F59-8407-43E3D78E03ED}"/>
              </a:ext>
            </a:extLst>
          </p:cNvPr>
          <p:cNvSpPr txBox="1">
            <a:spLocks/>
          </p:cNvSpPr>
          <p:nvPr/>
        </p:nvSpPr>
        <p:spPr>
          <a:xfrm rot="10800000" flipV="1">
            <a:off x="3775209" y="2414022"/>
            <a:ext cx="2808312" cy="94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Quel storyboard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i="1" dirty="0"/>
              <a:t>Réaliser des planches</a:t>
            </a:r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fr-FR" sz="1400" i="1" dirty="0"/>
              <a:t>pour placer la caméra</a:t>
            </a:r>
          </a:p>
        </p:txBody>
      </p:sp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3E9E9612-07FE-4B75-9307-F188E89C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0785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Google Shape;285;p19">
            <a:extLst>
              <a:ext uri="{FF2B5EF4-FFF2-40B4-BE49-F238E27FC236}">
                <a16:creationId xmlns:a16="http://schemas.microsoft.com/office/drawing/2014/main" id="{C689A8CD-8B7B-42F7-9689-626D90C020E1}"/>
              </a:ext>
            </a:extLst>
          </p:cNvPr>
          <p:cNvSpPr txBox="1">
            <a:spLocks/>
          </p:cNvSpPr>
          <p:nvPr/>
        </p:nvSpPr>
        <p:spPr>
          <a:xfrm rot="10800000" flipV="1">
            <a:off x="6426126" y="2376776"/>
            <a:ext cx="2916485" cy="55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Quel audio ?</a:t>
            </a:r>
            <a:endParaRPr lang="fr-FR" sz="1400" i="1" dirty="0"/>
          </a:p>
          <a:p>
            <a:pPr marL="0" indent="0" algn="ctr">
              <a:buFont typeface="Roboto Condensed Light"/>
              <a:buNone/>
            </a:pPr>
            <a:r>
              <a:rPr lang="fr-FR" sz="1400" i="1" dirty="0"/>
              <a:t>Rédiger le texte audio,</a:t>
            </a:r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fr-FR" sz="1400" i="1" dirty="0"/>
              <a:t>choisir la bande-son</a:t>
            </a:r>
          </a:p>
        </p:txBody>
      </p:sp>
      <p:pic>
        <p:nvPicPr>
          <p:cNvPr id="4106" name="Picture 10" descr="Afficher l’image source">
            <a:extLst>
              <a:ext uri="{FF2B5EF4-FFF2-40B4-BE49-F238E27FC236}">
                <a16:creationId xmlns:a16="http://schemas.microsoft.com/office/drawing/2014/main" id="{4A9228B3-12F9-4D85-B5C8-B27B4025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85" y="2569675"/>
            <a:ext cx="613990" cy="10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9739276-1FAC-4845-8CE5-75DFA271C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471" y="3670841"/>
            <a:ext cx="1355624" cy="1114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4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9;p12"/>
          <p:cNvSpPr txBox="1">
            <a:spLocks noGrp="1"/>
          </p:cNvSpPr>
          <p:nvPr>
            <p:ph type="title"/>
          </p:nvPr>
        </p:nvSpPr>
        <p:spPr>
          <a:xfrm>
            <a:off x="0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/>
              <a:t>UNE CAPSULE :</a:t>
            </a:r>
            <a:br>
              <a:rPr lang="en" sz="1050" dirty="0"/>
            </a:br>
            <a:r>
              <a:rPr lang="en" sz="1050" dirty="0"/>
              <a:t>POURQUOI ? C’EST QUOI ?</a:t>
            </a:r>
            <a:endParaRPr sz="1050" dirty="0">
              <a:sym typeface="Arial"/>
            </a:endParaRPr>
          </a:p>
        </p:txBody>
      </p:sp>
      <p:sp>
        <p:nvSpPr>
          <p:cNvPr id="17" name="Google Shape;189;p12"/>
          <p:cNvSpPr txBox="1">
            <a:spLocks/>
          </p:cNvSpPr>
          <p:nvPr/>
        </p:nvSpPr>
        <p:spPr>
          <a:xfrm>
            <a:off x="1548003" y="380463"/>
            <a:ext cx="1548000" cy="7704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FFFFFF"/>
              </a:buClr>
              <a:buSzPts val="2000"/>
              <a:buFont typeface="Roboto Condensed"/>
              <a:buNone/>
              <a:defRPr sz="11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LES 3 ETAPES</a:t>
            </a:r>
          </a:p>
          <a:p>
            <a:pPr algn="ctr"/>
            <a:r>
              <a:rPr lang="fr-FR" sz="1050" dirty="0"/>
              <a:t>POUR REALISER UNE CAPSULE</a:t>
            </a:r>
          </a:p>
        </p:txBody>
      </p:sp>
      <p:sp>
        <p:nvSpPr>
          <p:cNvPr id="18" name="Google Shape;189;p12"/>
          <p:cNvSpPr txBox="1">
            <a:spLocks/>
          </p:cNvSpPr>
          <p:nvPr/>
        </p:nvSpPr>
        <p:spPr>
          <a:xfrm>
            <a:off x="3096006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POST-PRODUCTION</a:t>
            </a:r>
          </a:p>
        </p:txBody>
      </p:sp>
      <p:sp>
        <p:nvSpPr>
          <p:cNvPr id="19" name="Google Shape;189;p12"/>
          <p:cNvSpPr txBox="1">
            <a:spLocks/>
          </p:cNvSpPr>
          <p:nvPr/>
        </p:nvSpPr>
        <p:spPr>
          <a:xfrm>
            <a:off x="4644008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CLAP DE FIN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548003" y="381894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096003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48745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287;p19">
            <a:extLst>
              <a:ext uri="{FF2B5EF4-FFF2-40B4-BE49-F238E27FC236}">
                <a16:creationId xmlns:a16="http://schemas.microsoft.com/office/drawing/2014/main" id="{357F07A0-F3D8-4B55-B4F1-9F9B8C9890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56" name="Google Shape;389;p26">
            <a:extLst>
              <a:ext uri="{FF2B5EF4-FFF2-40B4-BE49-F238E27FC236}">
                <a16:creationId xmlns:a16="http://schemas.microsoft.com/office/drawing/2014/main" id="{C4EF4275-03C6-4BB7-AD2E-2D3363FFCD64}"/>
              </a:ext>
            </a:extLst>
          </p:cNvPr>
          <p:cNvGrpSpPr/>
          <p:nvPr/>
        </p:nvGrpSpPr>
        <p:grpSpPr>
          <a:xfrm>
            <a:off x="2051720" y="1419622"/>
            <a:ext cx="5043757" cy="907708"/>
            <a:chOff x="-1535283" y="1287960"/>
            <a:chExt cx="11486579" cy="2067200"/>
          </a:xfrm>
        </p:grpSpPr>
        <p:sp>
          <p:nvSpPr>
            <p:cNvPr id="57" name="Google Shape;390;p26">
              <a:extLst>
                <a:ext uri="{FF2B5EF4-FFF2-40B4-BE49-F238E27FC236}">
                  <a16:creationId xmlns:a16="http://schemas.microsoft.com/office/drawing/2014/main" id="{25C5F20D-A9BC-493A-91A5-89093EC92D9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8" name="Google Shape;391;p26">
              <a:extLst>
                <a:ext uri="{FF2B5EF4-FFF2-40B4-BE49-F238E27FC236}">
                  <a16:creationId xmlns:a16="http://schemas.microsoft.com/office/drawing/2014/main" id="{D21AB6C4-9525-4C8C-9DF6-C42C53F04238}"/>
                </a:ext>
              </a:extLst>
            </p:cNvPr>
            <p:cNvSpPr/>
            <p:nvPr/>
          </p:nvSpPr>
          <p:spPr>
            <a:xfrm rot="10800000" flipH="1" flipV="1">
              <a:off x="-308909" y="1697040"/>
              <a:ext cx="9030601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rgbClr val="263248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Arvo"/>
                </a:rPr>
                <a:t>REALISER LE TOURNAGE </a:t>
              </a:r>
              <a:endParaRPr sz="1600" b="1" dirty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vo"/>
              </a:endParaRPr>
            </a:p>
          </p:txBody>
        </p:sp>
        <p:sp>
          <p:nvSpPr>
            <p:cNvPr id="59" name="Google Shape;392;p26">
              <a:extLst>
                <a:ext uri="{FF2B5EF4-FFF2-40B4-BE49-F238E27FC236}">
                  <a16:creationId xmlns:a16="http://schemas.microsoft.com/office/drawing/2014/main" id="{C74B4C0E-7B71-4793-AD03-2FA975037F09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0" name="Google Shape;393;p26">
              <a:extLst>
                <a:ext uri="{FF2B5EF4-FFF2-40B4-BE49-F238E27FC236}">
                  <a16:creationId xmlns:a16="http://schemas.microsoft.com/office/drawing/2014/main" id="{41A18646-42B8-4578-A404-BE4BDD0147DE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1" name="Google Shape;394;p26">
              <a:extLst>
                <a:ext uri="{FF2B5EF4-FFF2-40B4-BE49-F238E27FC236}">
                  <a16:creationId xmlns:a16="http://schemas.microsoft.com/office/drawing/2014/main" id="{44D7CDED-D635-4D30-B7F7-CAF7F0CBC9E7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Google Shape;285;p19">
            <a:extLst>
              <a:ext uri="{FF2B5EF4-FFF2-40B4-BE49-F238E27FC236}">
                <a16:creationId xmlns:a16="http://schemas.microsoft.com/office/drawing/2014/main" id="{48CEC302-FE95-494A-978B-C6758C9E9F80}"/>
              </a:ext>
            </a:extLst>
          </p:cNvPr>
          <p:cNvSpPr txBox="1">
            <a:spLocks/>
          </p:cNvSpPr>
          <p:nvPr/>
        </p:nvSpPr>
        <p:spPr>
          <a:xfrm rot="10800000" flipV="1">
            <a:off x="-180528" y="2427734"/>
            <a:ext cx="2808312" cy="63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 Où et quand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dirty="0"/>
              <a:t>Lumière, cadrage, bruit, fond vert</a:t>
            </a:r>
          </a:p>
          <a:p>
            <a:pPr marL="0" indent="0" algn="ctr">
              <a:buFont typeface="Roboto Condensed Light"/>
              <a:buNone/>
            </a:pPr>
            <a:endParaRPr lang="fr-FR" dirty="0"/>
          </a:p>
        </p:txBody>
      </p:sp>
      <p:sp>
        <p:nvSpPr>
          <p:cNvPr id="39" name="Google Shape;285;p19">
            <a:extLst>
              <a:ext uri="{FF2B5EF4-FFF2-40B4-BE49-F238E27FC236}">
                <a16:creationId xmlns:a16="http://schemas.microsoft.com/office/drawing/2014/main" id="{3B502B3B-1FEA-4F9E-B168-3EEEA10EAA00}"/>
              </a:ext>
            </a:extLst>
          </p:cNvPr>
          <p:cNvSpPr txBox="1">
            <a:spLocks/>
          </p:cNvSpPr>
          <p:nvPr/>
        </p:nvSpPr>
        <p:spPr>
          <a:xfrm rot="10800000" flipV="1">
            <a:off x="2195736" y="3737062"/>
            <a:ext cx="2808312" cy="58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Storyboard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dirty="0"/>
              <a:t>Placer la caméra en fonction</a:t>
            </a:r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fr-FR" sz="1400" dirty="0"/>
              <a:t>du storyboard</a:t>
            </a:r>
          </a:p>
        </p:txBody>
      </p:sp>
      <p:sp>
        <p:nvSpPr>
          <p:cNvPr id="40" name="Google Shape;285;p19">
            <a:extLst>
              <a:ext uri="{FF2B5EF4-FFF2-40B4-BE49-F238E27FC236}">
                <a16:creationId xmlns:a16="http://schemas.microsoft.com/office/drawing/2014/main" id="{0DFE40FE-0F0E-4692-BD0F-D3B9B7953C2C}"/>
              </a:ext>
            </a:extLst>
          </p:cNvPr>
          <p:cNvSpPr txBox="1">
            <a:spLocks/>
          </p:cNvSpPr>
          <p:nvPr/>
        </p:nvSpPr>
        <p:spPr>
          <a:xfrm rot="10800000" flipV="1">
            <a:off x="4355976" y="2427734"/>
            <a:ext cx="2808312" cy="58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Les acteurs-formateurs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dirty="0"/>
              <a:t>Clair, dynamique,</a:t>
            </a:r>
          </a:p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fr-FR" sz="1400" dirty="0"/>
              <a:t>gestuelle, rythme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32C44E-FA06-45B6-A54F-5984880D7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919" y="3473100"/>
            <a:ext cx="1114425" cy="857250"/>
          </a:xfrm>
          <a:prstGeom prst="rect">
            <a:avLst/>
          </a:prstGeom>
        </p:spPr>
      </p:pic>
      <p:pic>
        <p:nvPicPr>
          <p:cNvPr id="5122" name="Picture 2" descr="Résultat d’images pour fond vert video">
            <a:extLst>
              <a:ext uri="{FF2B5EF4-FFF2-40B4-BE49-F238E27FC236}">
                <a16:creationId xmlns:a16="http://schemas.microsoft.com/office/drawing/2014/main" id="{0DBAF8CE-46F4-4C4B-B28C-949FD634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9" y="3421304"/>
            <a:ext cx="1790207" cy="10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Google Shape;285;p19">
            <a:extLst>
              <a:ext uri="{FF2B5EF4-FFF2-40B4-BE49-F238E27FC236}">
                <a16:creationId xmlns:a16="http://schemas.microsoft.com/office/drawing/2014/main" id="{183B3100-721E-40F9-BDDF-62EB7142A744}"/>
              </a:ext>
            </a:extLst>
          </p:cNvPr>
          <p:cNvSpPr txBox="1">
            <a:spLocks/>
          </p:cNvSpPr>
          <p:nvPr/>
        </p:nvSpPr>
        <p:spPr>
          <a:xfrm rot="10800000" flipV="1">
            <a:off x="6444208" y="3566679"/>
            <a:ext cx="2808312" cy="58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Font typeface="Roboto Condensed Light"/>
              <a:buNone/>
            </a:pPr>
            <a:r>
              <a:rPr lang="fr-FR" b="1" dirty="0"/>
              <a:t>Le matériel ?</a:t>
            </a:r>
          </a:p>
          <a:p>
            <a:pPr marL="0" indent="0" algn="ctr">
              <a:buFont typeface="Roboto Condensed Light"/>
              <a:buNone/>
            </a:pPr>
            <a:r>
              <a:rPr lang="fr-FR" sz="1400" dirty="0"/>
              <a:t>Installation, batterie, carte SD</a:t>
            </a:r>
          </a:p>
        </p:txBody>
      </p:sp>
      <p:pic>
        <p:nvPicPr>
          <p:cNvPr id="5126" name="Picture 6" descr="Afficher l’image source">
            <a:extLst>
              <a:ext uri="{FF2B5EF4-FFF2-40B4-BE49-F238E27FC236}">
                <a16:creationId xmlns:a16="http://schemas.microsoft.com/office/drawing/2014/main" id="{47F4FCFB-07DE-4FC2-AEE7-DBD54C87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76" y="2550109"/>
            <a:ext cx="1033280" cy="10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A95862-C13B-4C90-99E9-EFF3BBCE4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027" y="2593788"/>
            <a:ext cx="1355624" cy="1114856"/>
          </a:xfrm>
          <a:prstGeom prst="rect">
            <a:avLst/>
          </a:prstGeom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E7D3EBBF-6971-48AD-A780-D6496E89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54" y="1659150"/>
            <a:ext cx="695240" cy="42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3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" name="Google Shape;189;p12"/>
          <p:cNvSpPr txBox="1">
            <a:spLocks noGrp="1"/>
          </p:cNvSpPr>
          <p:nvPr>
            <p:ph type="title"/>
          </p:nvPr>
        </p:nvSpPr>
        <p:spPr>
          <a:xfrm>
            <a:off x="0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/>
              <a:t>UNE CAPSULE :</a:t>
            </a:r>
            <a:br>
              <a:rPr lang="en" sz="1050" dirty="0"/>
            </a:br>
            <a:r>
              <a:rPr lang="en" sz="1050" dirty="0"/>
              <a:t>POURQUOI ? C’EST QUOI ?</a:t>
            </a:r>
            <a:endParaRPr sz="1050" dirty="0">
              <a:sym typeface="Arial"/>
            </a:endParaRPr>
          </a:p>
        </p:txBody>
      </p:sp>
      <p:sp>
        <p:nvSpPr>
          <p:cNvPr id="17" name="Google Shape;189;p12"/>
          <p:cNvSpPr txBox="1">
            <a:spLocks/>
          </p:cNvSpPr>
          <p:nvPr/>
        </p:nvSpPr>
        <p:spPr>
          <a:xfrm>
            <a:off x="1548003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buNone/>
              <a:defRPr sz="105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algn="ctr"/>
            <a:r>
              <a:rPr lang="fr-FR" sz="1050" dirty="0"/>
              <a:t>LES 3 ETAPES</a:t>
            </a:r>
          </a:p>
          <a:p>
            <a:pPr algn="ctr"/>
            <a:r>
              <a:rPr lang="fr-FR" sz="1050" dirty="0"/>
              <a:t>POUR REALISER UNE CAPSULE</a:t>
            </a:r>
          </a:p>
        </p:txBody>
      </p:sp>
      <p:sp>
        <p:nvSpPr>
          <p:cNvPr id="18" name="Google Shape;189;p12"/>
          <p:cNvSpPr txBox="1">
            <a:spLocks/>
          </p:cNvSpPr>
          <p:nvPr/>
        </p:nvSpPr>
        <p:spPr>
          <a:xfrm>
            <a:off x="3096006" y="380463"/>
            <a:ext cx="1548000" cy="7704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FFFFFF"/>
              </a:buClr>
              <a:buSzPts val="2000"/>
              <a:buFont typeface="Roboto Condensed"/>
              <a:buNone/>
              <a:defRPr sz="105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algn="ctr"/>
            <a:r>
              <a:rPr lang="fr-FR" sz="1050" dirty="0"/>
              <a:t>POST-PRODUCTION</a:t>
            </a:r>
          </a:p>
        </p:txBody>
      </p:sp>
      <p:sp>
        <p:nvSpPr>
          <p:cNvPr id="19" name="Google Shape;189;p12"/>
          <p:cNvSpPr txBox="1">
            <a:spLocks/>
          </p:cNvSpPr>
          <p:nvPr/>
        </p:nvSpPr>
        <p:spPr>
          <a:xfrm>
            <a:off x="4644008" y="380463"/>
            <a:ext cx="1548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fr-FR" sz="1050" dirty="0"/>
              <a:t>CLAP DE FIN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548003" y="381894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096003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48745" y="380463"/>
            <a:ext cx="0" cy="766800"/>
          </a:xfrm>
          <a:prstGeom prst="line">
            <a:avLst/>
          </a:prstGeom>
          <a:ln>
            <a:solidFill>
              <a:srgbClr val="C7D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4" descr="data:image/png;base64,iVBORw0KGgoAAAANSUhEUgAAAvAAAAHpCAYAAADklwi0AAAdWUlEQVR4Xu3WQQ0AAAwCseHf9HRc0ikgHQ92jgABAgQIECBAgACBjMAySQUlQIAAAQIECBAgQOAMeCU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TxoEgHqn5XTx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vAAAAHpCAYAAADklwi0AAAdWUlEQVR4Xu3WQQ0AAAwCseHf9HRc0ikgHQ92jgABAgQIECBAgACBjMAySQUlQIAAAQIECBAgQOAMeCU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RjwoWeJSoAAAQIECBAgQMCA1wECBAgQIECAAAECIQEDPvQsUQkQIECAAAECBAgY8DpAgAABAgQIECBAICRgwIeeJSoBAgQIECBAgAABA14HCBAgQIAAAQIECIQEDPjQs0QlQIAAAQIECBAgYMDrAAECBAgQIECAAIGQgAEfepaoBAgQIECAAAECBAx4HSBAgAABAgQIECAQEjDgQ88SlQABAgQIECBAgIABrwMECBAgQIAAAQIEQgIGfOhZohIgQIAAAQIECBAw4HWAAAECBAgQIECAQEjAgA89S1QCBAgQIECAAAECBrwOECBAgAABAgQIEAgJGPChZ4lKgAABAgQIECBAwIDXAQIECBAgQIAAAQIhAQM+9CxRCRAgQIAAAQIECBjwOkCAAAECBAgQIEAgJGDAh54lKgECBAgQIECAAAEDXgcIECBAgAABAgQIhAQM+NCzRCVAgAABAgQIECBgwOsAAQIECBAgQIAAgZCAAR96lqgECBAgQIAAAQIEDHgdIECAAAECBAgQIBASMOBDzxKVAAECBAgQIECAgAGvAwQIECBAgAABAgRCAgZ86FmiEiBAgAABAgQIEDDgdYAAAQIECBAgQIBASMCADz1LVAIECBAgQIAAAQIGvA4QIECAAAECBAgQCAkY8KFniUqAAAECBAgQIEDAgNcBAgQIECBAgAABAiEBAz70LFEJECBAgAABAgQIGPA6QIAAAQIECBAgQCAkYMCHniUqAQIECBAgQIAAAQNeBwgQIECAAAECBAiEBAz40LNEJUCAAAECBAgQIGDA6wABAgQIECBAgACBkIABH3qWqAQIECBAgAABAgQMeB0gQIAAAQIECBAgEBIw4EPPEpUAAQIECBAgQICAAa8DBAgQIECAAAECBEICBnzoWaISIECAAAECBAgQMOB1gAABAgQIECBAgEBIwIAPPUtUAgQIECBAgAABAga8DhAgQIAAAQIECBAICTxoEgHqn5XTx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Google Shape;322;p22">
            <a:extLst>
              <a:ext uri="{FF2B5EF4-FFF2-40B4-BE49-F238E27FC236}">
                <a16:creationId xmlns:a16="http://schemas.microsoft.com/office/drawing/2014/main" id="{BBAFC778-8B3B-43D5-B88C-20E6A429210F}"/>
              </a:ext>
            </a:extLst>
          </p:cNvPr>
          <p:cNvSpPr/>
          <p:nvPr/>
        </p:nvSpPr>
        <p:spPr>
          <a:xfrm>
            <a:off x="3180848" y="2201174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MONTAGE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Google Shape;323;p22">
            <a:extLst>
              <a:ext uri="{FF2B5EF4-FFF2-40B4-BE49-F238E27FC236}">
                <a16:creationId xmlns:a16="http://schemas.microsoft.com/office/drawing/2014/main" id="{A850DB2B-6BC2-4C2B-9959-E3DC93B25E52}"/>
              </a:ext>
            </a:extLst>
          </p:cNvPr>
          <p:cNvSpPr/>
          <p:nvPr/>
        </p:nvSpPr>
        <p:spPr>
          <a:xfrm>
            <a:off x="1403648" y="2201174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Fondu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Sous-titres</a:t>
            </a:r>
            <a:endParaRPr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" name="Google Shape;324;p22">
            <a:extLst>
              <a:ext uri="{FF2B5EF4-FFF2-40B4-BE49-F238E27FC236}">
                <a16:creationId xmlns:a16="http://schemas.microsoft.com/office/drawing/2014/main" id="{4A1F0F6E-2F7C-48CF-B884-48B24E1B3FAE}"/>
              </a:ext>
            </a:extLst>
          </p:cNvPr>
          <p:cNvSpPr/>
          <p:nvPr/>
        </p:nvSpPr>
        <p:spPr>
          <a:xfrm>
            <a:off x="4958048" y="2201174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Incrustation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Quizz</a:t>
            </a:r>
            <a:endParaRPr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" name="Google Shape;248;p17">
            <a:extLst>
              <a:ext uri="{FF2B5EF4-FFF2-40B4-BE49-F238E27FC236}">
                <a16:creationId xmlns:a16="http://schemas.microsoft.com/office/drawing/2014/main" id="{14C4C572-F351-4E01-9625-DDAE1D7D4EFA}"/>
              </a:ext>
            </a:extLst>
          </p:cNvPr>
          <p:cNvSpPr txBox="1">
            <a:spLocks/>
          </p:cNvSpPr>
          <p:nvPr/>
        </p:nvSpPr>
        <p:spPr>
          <a:xfrm>
            <a:off x="323528" y="1558691"/>
            <a:ext cx="3310136" cy="33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fr-FR" sz="3200" dirty="0">
                <a:solidFill>
                  <a:srgbClr val="FF9800"/>
                </a:solidFill>
              </a:rPr>
              <a:t>La post-production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CBFED8-481B-4F97-A590-421AFFFD6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536" y="3394574"/>
            <a:ext cx="817221" cy="612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5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505</Words>
  <Application>Microsoft Office PowerPoint</Application>
  <PresentationFormat>Affichage à l'écran (16:9)</PresentationFormat>
  <Paragraphs>135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Roboto Condensed</vt:lpstr>
      <vt:lpstr>Roboto</vt:lpstr>
      <vt:lpstr>Arvo</vt:lpstr>
      <vt:lpstr>Roboto Condensed Light</vt:lpstr>
      <vt:lpstr>Arial</vt:lpstr>
      <vt:lpstr>Salerio template</vt:lpstr>
      <vt:lpstr>Stratégie pédagogie numérique   REALISER UNE CAPSULE VIDEO  </vt:lpstr>
      <vt:lpstr>PLAN DE LA PRESENTATION</vt:lpstr>
      <vt:lpstr>UNE CAPSULE : POURQUOI ? C’EST QUOI ?</vt:lpstr>
      <vt:lpstr>UNE CAPSULE : POURQUOI ? C’EST QUOI ?</vt:lpstr>
      <vt:lpstr>UNE CAPSULE : POURQUOI ? C’EST QUOI ?</vt:lpstr>
      <vt:lpstr>UNE CAPSULE : POURQUOI ? C’EST QUOI ?</vt:lpstr>
      <vt:lpstr>UNE CAPSULE : POURQUOI ? C’EST QUOI ?</vt:lpstr>
      <vt:lpstr>UNE CAPSULE : POURQUOI ? C’EST QUOI ?</vt:lpstr>
      <vt:lpstr>UNE CAPSULE : POURQUOI ? C’EST QUOI ?</vt:lpstr>
      <vt:lpstr>UNE CAPSULE : POURQUOI ? C’EST QUOI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SOUTENANCE DU MEMOIRE  CONCEVOIR UNE FORMATION</dc:title>
  <dc:creator>Olivier PLATAROTI</dc:creator>
  <cp:lastModifiedBy>Olivier PLATAROTI</cp:lastModifiedBy>
  <cp:revision>116</cp:revision>
  <dcterms:modified xsi:type="dcterms:W3CDTF">2022-03-31T13:02:16Z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639F624D-149F-4C22-85EA-E7B4B55ECE23</vt:lpwstr>
  </property>
  <property fmtid="{D5CDD505-2E9C-101B-9397-08002B2CF9AE}" pid="3" name="ArticulatePath">
    <vt:lpwstr>https://gretadegrenoble-my.sharepoint.com/personal/oplataroti_gretadegrenoble_fr/Documents/Documents/CAPSULES VIDEO/RESSOURCES CAPSULES VIDEOS/Réaliser une capsule vidéo - Presentation</vt:lpwstr>
  </property>
</Properties>
</file>